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2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AD4-1C6E-4837-8C3D-4D7B783A9A31}" type="datetimeFigureOut">
              <a:rPr lang="lt-LT" smtClean="0"/>
              <a:t>2016-12-13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D047919-EC84-40A6-9CCE-44B43499451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4587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AD4-1C6E-4837-8C3D-4D7B783A9A31}" type="datetimeFigureOut">
              <a:rPr lang="lt-LT" smtClean="0"/>
              <a:t>2016-12-13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047919-EC84-40A6-9CCE-44B43499451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0554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AD4-1C6E-4837-8C3D-4D7B783A9A31}" type="datetimeFigureOut">
              <a:rPr lang="lt-LT" smtClean="0"/>
              <a:t>2016-12-13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047919-EC84-40A6-9CCE-44B434994516}" type="slidenum">
              <a:rPr lang="lt-LT" smtClean="0"/>
              <a:t>‹#›</a:t>
            </a:fld>
            <a:endParaRPr lang="lt-L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8420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AD4-1C6E-4837-8C3D-4D7B783A9A31}" type="datetimeFigureOut">
              <a:rPr lang="lt-LT" smtClean="0"/>
              <a:t>2016-12-13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047919-EC84-40A6-9CCE-44B43499451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05779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AD4-1C6E-4837-8C3D-4D7B783A9A31}" type="datetimeFigureOut">
              <a:rPr lang="lt-LT" smtClean="0"/>
              <a:t>2016-12-13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047919-EC84-40A6-9CCE-44B434994516}" type="slidenum">
              <a:rPr lang="lt-LT" smtClean="0"/>
              <a:t>‹#›</a:t>
            </a:fld>
            <a:endParaRPr lang="lt-L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9652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AD4-1C6E-4837-8C3D-4D7B783A9A31}" type="datetimeFigureOut">
              <a:rPr lang="lt-LT" smtClean="0"/>
              <a:t>2016-12-13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047919-EC84-40A6-9CCE-44B43499451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74464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AD4-1C6E-4837-8C3D-4D7B783A9A31}" type="datetimeFigureOut">
              <a:rPr lang="lt-LT" smtClean="0"/>
              <a:t>2016-12-13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7919-EC84-40A6-9CCE-44B43499451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95421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AD4-1C6E-4837-8C3D-4D7B783A9A31}" type="datetimeFigureOut">
              <a:rPr lang="lt-LT" smtClean="0"/>
              <a:t>2016-12-13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7919-EC84-40A6-9CCE-44B43499451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3932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AD4-1C6E-4837-8C3D-4D7B783A9A31}" type="datetimeFigureOut">
              <a:rPr lang="lt-LT" smtClean="0"/>
              <a:t>2016-12-13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7919-EC84-40A6-9CCE-44B43499451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5242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AD4-1C6E-4837-8C3D-4D7B783A9A31}" type="datetimeFigureOut">
              <a:rPr lang="lt-LT" smtClean="0"/>
              <a:t>2016-12-13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047919-EC84-40A6-9CCE-44B43499451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1959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AD4-1C6E-4837-8C3D-4D7B783A9A31}" type="datetimeFigureOut">
              <a:rPr lang="lt-LT" smtClean="0"/>
              <a:t>2016-12-13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D047919-EC84-40A6-9CCE-44B43499451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360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AD4-1C6E-4837-8C3D-4D7B783A9A31}" type="datetimeFigureOut">
              <a:rPr lang="lt-LT" smtClean="0"/>
              <a:t>2016-12-13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D047919-EC84-40A6-9CCE-44B43499451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3719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AD4-1C6E-4837-8C3D-4D7B783A9A31}" type="datetimeFigureOut">
              <a:rPr lang="lt-LT" smtClean="0"/>
              <a:t>2016-12-13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7919-EC84-40A6-9CCE-44B43499451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6415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AD4-1C6E-4837-8C3D-4D7B783A9A31}" type="datetimeFigureOut">
              <a:rPr lang="lt-LT" smtClean="0"/>
              <a:t>2016-12-13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7919-EC84-40A6-9CCE-44B43499451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4699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AD4-1C6E-4837-8C3D-4D7B783A9A31}" type="datetimeFigureOut">
              <a:rPr lang="lt-LT" smtClean="0"/>
              <a:t>2016-12-13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7919-EC84-40A6-9CCE-44B43499451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7955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AD4-1C6E-4837-8C3D-4D7B783A9A31}" type="datetimeFigureOut">
              <a:rPr lang="lt-LT" smtClean="0"/>
              <a:t>2016-12-13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047919-EC84-40A6-9CCE-44B43499451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799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7AAD4-1C6E-4837-8C3D-4D7B783A9A31}" type="datetimeFigureOut">
              <a:rPr lang="lt-LT" smtClean="0"/>
              <a:t>2016-12-13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D047919-EC84-40A6-9CCE-44B43499451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7581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Jaunimo kultūros grupė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/>
              <a:t>Pasiūlymai kultūros strategijai 2016 lapkritis, Klaipėda</a:t>
            </a:r>
          </a:p>
        </p:txBody>
      </p:sp>
    </p:spTree>
    <p:extLst>
      <p:ext uri="{BB962C8B-B14F-4D97-AF65-F5344CB8AC3E}">
        <p14:creationId xmlns:p14="http://schemas.microsoft.com/office/powerpoint/2010/main" val="1461718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Siūlymai kaip keisti situaciją</a:t>
            </a:r>
            <a:br>
              <a:rPr lang="lt-LT" dirty="0"/>
            </a:br>
            <a:r>
              <a:rPr lang="lt-LT" b="1" dirty="0">
                <a:solidFill>
                  <a:srgbClr val="0070C0"/>
                </a:solidFill>
              </a:rPr>
              <a:t>KULTŪRINIAI PRODUKTAI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dirty="0">
                <a:solidFill>
                  <a:srgbClr val="0070C0"/>
                </a:solidFill>
              </a:rPr>
              <a:t>IŠNAUDOTI IR SKATINTI JAUNŲ ŽMONIŲ INICIATYVĄ</a:t>
            </a:r>
            <a:r>
              <a:rPr lang="lt-LT" b="1" dirty="0"/>
              <a:t>. </a:t>
            </a:r>
            <a:r>
              <a:rPr lang="lt-LT" dirty="0"/>
              <a:t>Jauni žmonės norėtų kurti jaunimo klubus, interesų grupes, projektus, bet neranda palaikymo. </a:t>
            </a:r>
          </a:p>
          <a:p>
            <a:r>
              <a:rPr lang="lt-LT" b="1" dirty="0">
                <a:solidFill>
                  <a:srgbClr val="0070C0"/>
                </a:solidFill>
              </a:rPr>
              <a:t>SAVANORYSTĖS SKATINIMAS.</a:t>
            </a:r>
          </a:p>
          <a:p>
            <a:r>
              <a:rPr lang="lt-LT" b="1" dirty="0">
                <a:solidFill>
                  <a:srgbClr val="0070C0"/>
                </a:solidFill>
              </a:rPr>
              <a:t>RENGTI KULTŪRINES MUGES.</a:t>
            </a:r>
          </a:p>
          <a:p>
            <a:r>
              <a:rPr lang="lt-LT" b="1" dirty="0">
                <a:solidFill>
                  <a:srgbClr val="0070C0"/>
                </a:solidFill>
              </a:rPr>
              <a:t>BENDRADARBIAVIMU GRĮSTŲ PRODUKTŲ KŪRIMAS </a:t>
            </a:r>
            <a:r>
              <a:rPr lang="lt-LT" dirty="0">
                <a:solidFill>
                  <a:schemeClr val="tx1"/>
                </a:solidFill>
              </a:rPr>
              <a:t>ir skatinimas (kultūros organizacijų ir institucijų, teatrų ir universitetų, mokinių ir profesionalų bendradarbiaujančios veiklos padėtų institucijoms keistis pagal poreikį, gerinti kultūrinį ugdymą universitete, mokyklose, kolegijose). </a:t>
            </a:r>
          </a:p>
          <a:p>
            <a:r>
              <a:rPr lang="lt-LT" b="1" dirty="0">
                <a:solidFill>
                  <a:srgbClr val="0070C0"/>
                </a:solidFill>
              </a:rPr>
              <a:t>SUTEIKTI LENGVATINES SĄLYGAS </a:t>
            </a:r>
            <a:r>
              <a:rPr lang="lt-LT" dirty="0">
                <a:solidFill>
                  <a:schemeClr val="tx1"/>
                </a:solidFill>
              </a:rPr>
              <a:t>jaunimo kultūriniams projektams, mažinti biurokratines kliūtis, remti jaunimo iniciatyvas finansiškai.</a:t>
            </a:r>
            <a:endParaRPr lang="lt-LT" b="1" dirty="0">
              <a:solidFill>
                <a:srgbClr val="0070C0"/>
              </a:solidFill>
            </a:endParaRPr>
          </a:p>
          <a:p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461392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Siūlymai kaip keisti situaciją</a:t>
            </a:r>
            <a:br>
              <a:rPr lang="lt-LT" dirty="0"/>
            </a:br>
            <a:r>
              <a:rPr lang="lt-LT" b="1" dirty="0">
                <a:solidFill>
                  <a:srgbClr val="7030A0"/>
                </a:solidFill>
              </a:rPr>
              <a:t>TYRIMŲ, ANALIZĖS, REFLEKSIJOS DUOMENYS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589212" y="2729948"/>
            <a:ext cx="8915400" cy="3181274"/>
          </a:xfrm>
        </p:spPr>
        <p:txBody>
          <a:bodyPr/>
          <a:lstStyle/>
          <a:p>
            <a:r>
              <a:rPr lang="lt-LT" b="1" dirty="0">
                <a:solidFill>
                  <a:srgbClr val="7030A0"/>
                </a:solidFill>
              </a:rPr>
              <a:t>ANALIZUOTI SITUACIJĄ. </a:t>
            </a:r>
            <a:r>
              <a:rPr lang="lt-LT" dirty="0">
                <a:solidFill>
                  <a:schemeClr val="tx1"/>
                </a:solidFill>
              </a:rPr>
              <a:t>Gauti ir naudoti informaciją apie nuomones, poreikius, vertinimus turi rūpėti ir savivaldybei ir jaunimo organizacijoms.</a:t>
            </a:r>
            <a:endParaRPr lang="lt-LT" b="1" dirty="0">
              <a:solidFill>
                <a:schemeClr val="tx1"/>
              </a:solidFill>
            </a:endParaRPr>
          </a:p>
          <a:p>
            <a:r>
              <a:rPr lang="lt-LT" b="1" dirty="0">
                <a:solidFill>
                  <a:srgbClr val="7030A0"/>
                </a:solidFill>
              </a:rPr>
              <a:t>ATSIŽVELGTI Į NUOLATOS KINTANČIĄ SITUACIJĄ.</a:t>
            </a:r>
          </a:p>
          <a:p>
            <a:r>
              <a:rPr lang="lt-LT" b="1" dirty="0">
                <a:solidFill>
                  <a:srgbClr val="7030A0"/>
                </a:solidFill>
              </a:rPr>
              <a:t>OPERATYVUMAS. </a:t>
            </a:r>
            <a:r>
              <a:rPr lang="lt-LT" dirty="0">
                <a:solidFill>
                  <a:schemeClr val="tx1"/>
                </a:solidFill>
              </a:rPr>
              <a:t>Tyrimus atlikti ir duomenis naudoti greitai, kol duomenys dar nepaseno. </a:t>
            </a:r>
          </a:p>
          <a:p>
            <a:endParaRPr lang="lt-LT" b="1" dirty="0">
              <a:solidFill>
                <a:srgbClr val="7030A0"/>
              </a:solidFill>
            </a:endParaRPr>
          </a:p>
          <a:p>
            <a:endParaRPr lang="lt-LT" b="1" dirty="0">
              <a:solidFill>
                <a:srgbClr val="7030A0"/>
              </a:solidFill>
            </a:endParaRPr>
          </a:p>
          <a:p>
            <a:endParaRPr lang="lt-LT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766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186609" y="624110"/>
            <a:ext cx="9318003" cy="1280890"/>
          </a:xfrm>
        </p:spPr>
        <p:txBody>
          <a:bodyPr>
            <a:normAutofit fontScale="90000"/>
          </a:bodyPr>
          <a:lstStyle/>
          <a:p>
            <a:r>
              <a:rPr lang="lt-LT" dirty="0"/>
              <a:t>Siūlymai kaip keisti situaciją</a:t>
            </a:r>
            <a:br>
              <a:rPr lang="lt-LT" dirty="0"/>
            </a:br>
            <a:r>
              <a:rPr lang="lt-LT" b="1" dirty="0">
                <a:solidFill>
                  <a:srgbClr val="FF0000"/>
                </a:solidFill>
              </a:rPr>
              <a:t>KOMUNIKACIJA, SKLAIDA, GRĮŽTAMASIS RYŠYS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dirty="0">
                <a:solidFill>
                  <a:srgbClr val="FF0000"/>
                </a:solidFill>
              </a:rPr>
              <a:t>SUKURTI KULTŪRINEI INFORMACIJAI SKIRTĄ INFORMACINĮ PORTALĄ. </a:t>
            </a:r>
            <a:r>
              <a:rPr lang="lt-LT" dirty="0">
                <a:solidFill>
                  <a:schemeClr val="tx1"/>
                </a:solidFill>
              </a:rPr>
              <a:t>Informacijos yra daug, bet ji nestruktūruota, pasimeta bendrame sraute. Tikslinga ryškaus, viešo informacinio portalo, skirto kultūrinei informacijai,  sukūrimas (lietuvių ir anglų kalbomis). </a:t>
            </a:r>
            <a:endParaRPr lang="lt-LT" b="1" dirty="0">
              <a:solidFill>
                <a:srgbClr val="FF0000"/>
              </a:solidFill>
            </a:endParaRPr>
          </a:p>
          <a:p>
            <a:r>
              <a:rPr lang="lt-LT" b="1" dirty="0">
                <a:solidFill>
                  <a:srgbClr val="FF0000"/>
                </a:solidFill>
              </a:rPr>
              <a:t>SKATINTI KULTŪRINĘ KRITIKĄ, ANONSAVIMĄ. </a:t>
            </a:r>
            <a:r>
              <a:rPr lang="lt-LT" dirty="0">
                <a:solidFill>
                  <a:schemeClr val="tx1"/>
                </a:solidFill>
              </a:rPr>
              <a:t>Jei sritis yra probleminė, jos negalima palikti savieigai. </a:t>
            </a:r>
            <a:r>
              <a:rPr lang="lt-LT" b="1" dirty="0">
                <a:solidFill>
                  <a:srgbClr val="FF0000"/>
                </a:solidFill>
              </a:rPr>
              <a:t> </a:t>
            </a:r>
          </a:p>
          <a:p>
            <a:r>
              <a:rPr lang="lt-LT" b="1" dirty="0">
                <a:solidFill>
                  <a:srgbClr val="FF0000"/>
                </a:solidFill>
              </a:rPr>
              <a:t>KURTI IR DIEGTI GRĮŽTAMOJO RYŠIO SISTEMAS INFORMACINIUOSE PORTALUOSE. </a:t>
            </a:r>
            <a:r>
              <a:rPr lang="lt-LT" dirty="0">
                <a:solidFill>
                  <a:schemeClr val="tx1"/>
                </a:solidFill>
              </a:rPr>
              <a:t>Pavyzdžiu galėtų būti viešbučių vertinimo grįžtamasis ryšys. </a:t>
            </a:r>
            <a:endParaRPr lang="lt-LT" b="1" dirty="0">
              <a:solidFill>
                <a:srgbClr val="FF0000"/>
              </a:solidFill>
            </a:endParaRPr>
          </a:p>
          <a:p>
            <a:r>
              <a:rPr lang="lt-LT" b="1" dirty="0">
                <a:solidFill>
                  <a:srgbClr val="FF0000"/>
                </a:solidFill>
              </a:rPr>
              <a:t>KURTI PROGRAMAS IŠMANIEMS MOBILIEMS PRIETAISAMS, </a:t>
            </a:r>
            <a:r>
              <a:rPr lang="lt-LT" dirty="0">
                <a:solidFill>
                  <a:schemeClr val="tx1"/>
                </a:solidFill>
              </a:rPr>
              <a:t>grindžiamas žaidimo elementais, vertinančias renginius, kaupiančias taškus, suteikiančias teisę už taškus nemokamai nueiti į mokamus renginius. </a:t>
            </a:r>
            <a:endParaRPr lang="lt-L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83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619429" y="332563"/>
            <a:ext cx="8911687" cy="674603"/>
          </a:xfrm>
        </p:spPr>
        <p:txBody>
          <a:bodyPr>
            <a:normAutofit fontScale="90000"/>
          </a:bodyPr>
          <a:lstStyle/>
          <a:p>
            <a:r>
              <a:rPr lang="lt-LT" b="1" dirty="0">
                <a:solidFill>
                  <a:srgbClr val="00B050"/>
                </a:solidFill>
              </a:rPr>
              <a:t>MES TURIME ŽINOTI, KAD JUMS RŪPIME!</a:t>
            </a:r>
            <a:r>
              <a:rPr lang="lt-LT" dirty="0"/>
              <a:t> </a:t>
            </a:r>
            <a:br>
              <a:rPr lang="lt-LT" dirty="0"/>
            </a:br>
            <a:endParaRPr lang="lt-LT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429" y="1007166"/>
            <a:ext cx="9448800" cy="50889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19429" y="6170541"/>
            <a:ext cx="56765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TADA MES PASILIKSIME </a:t>
            </a:r>
            <a:r>
              <a:rPr lang="lt-LT" sz="3600" b="1" dirty="0">
                <a:solidFill>
                  <a:schemeClr val="accent1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</a:t>
            </a:r>
            <a:r>
              <a:rPr lang="lt-LT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lt-LT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lt-LT" sz="3600" dirty="0"/>
          </a:p>
        </p:txBody>
      </p:sp>
    </p:spTree>
    <p:extLst>
      <p:ext uri="{BB962C8B-B14F-4D97-AF65-F5344CB8AC3E}">
        <p14:creationId xmlns:p14="http://schemas.microsoft.com/office/powerpoint/2010/main" val="350386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8914" y="345170"/>
            <a:ext cx="974350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Arvydas </a:t>
            </a:r>
            <a:r>
              <a:rPr lang="en-US" b="1" dirty="0" smtClean="0"/>
              <a:t>Girdzijauskas</a:t>
            </a:r>
            <a:r>
              <a:rPr lang="lt-LT" dirty="0" smtClean="0"/>
              <a:t>, </a:t>
            </a:r>
            <a:r>
              <a:rPr lang="en-US" dirty="0" smtClean="0"/>
              <a:t>Klaipėdos </a:t>
            </a:r>
            <a:r>
              <a:rPr lang="en-US" dirty="0" err="1"/>
              <a:t>Vydūno</a:t>
            </a:r>
            <a:r>
              <a:rPr lang="en-US" dirty="0"/>
              <a:t> </a:t>
            </a:r>
            <a:r>
              <a:rPr lang="en-US" dirty="0" err="1"/>
              <a:t>gimnazijos</a:t>
            </a:r>
            <a:r>
              <a:rPr lang="en-US" dirty="0"/>
              <a:t> </a:t>
            </a:r>
            <a:r>
              <a:rPr lang="en-US" dirty="0" err="1"/>
              <a:t>direktorius</a:t>
            </a:r>
            <a:endParaRPr lang="en-US" dirty="0"/>
          </a:p>
          <a:p>
            <a:r>
              <a:rPr lang="en-US" b="1" dirty="0"/>
              <a:t>Jurgita </a:t>
            </a:r>
            <a:r>
              <a:rPr lang="en-US" b="1" dirty="0" err="1" smtClean="0"/>
              <a:t>Činauskaitė</a:t>
            </a:r>
            <a:r>
              <a:rPr lang="lt-LT" b="1" dirty="0"/>
              <a:t>-</a:t>
            </a:r>
            <a:r>
              <a:rPr lang="en-US" b="1" dirty="0" err="1" smtClean="0"/>
              <a:t>Cetiner</a:t>
            </a:r>
            <a:r>
              <a:rPr lang="lt-LT" dirty="0"/>
              <a:t>,</a:t>
            </a:r>
            <a:r>
              <a:rPr lang="en-US" dirty="0" smtClean="0"/>
              <a:t> </a:t>
            </a:r>
            <a:r>
              <a:rPr lang="en-US" dirty="0"/>
              <a:t>Klaipėdos </a:t>
            </a:r>
            <a:r>
              <a:rPr lang="en-US" dirty="0" err="1"/>
              <a:t>miesto</a:t>
            </a:r>
            <a:r>
              <a:rPr lang="en-US" dirty="0"/>
              <a:t> </a:t>
            </a:r>
            <a:r>
              <a:rPr lang="en-US" dirty="0" err="1"/>
              <a:t>savivaldybės</a:t>
            </a:r>
            <a:r>
              <a:rPr lang="en-US" dirty="0"/>
              <a:t> </a:t>
            </a:r>
            <a:r>
              <a:rPr lang="en-US" dirty="0" err="1"/>
              <a:t>administracijos</a:t>
            </a:r>
            <a:r>
              <a:rPr lang="en-US" dirty="0"/>
              <a:t> </a:t>
            </a:r>
            <a:endParaRPr lang="lt-LT" dirty="0" smtClean="0"/>
          </a:p>
          <a:p>
            <a:r>
              <a:rPr lang="lt-LT" dirty="0"/>
              <a:t> </a:t>
            </a:r>
            <a:r>
              <a:rPr lang="lt-LT" dirty="0" smtClean="0"/>
              <a:t>                                                  </a:t>
            </a:r>
            <a:r>
              <a:rPr lang="en-US" dirty="0" err="1" smtClean="0"/>
              <a:t>jaunimo</a:t>
            </a:r>
            <a:r>
              <a:rPr lang="en-US" dirty="0" smtClean="0"/>
              <a:t> </a:t>
            </a:r>
            <a:r>
              <a:rPr lang="en-US" dirty="0" err="1"/>
              <a:t>reikalų</a:t>
            </a:r>
            <a:r>
              <a:rPr lang="en-US" dirty="0"/>
              <a:t> </a:t>
            </a:r>
            <a:r>
              <a:rPr lang="en-US" dirty="0" err="1"/>
              <a:t>koordinatorė</a:t>
            </a:r>
            <a:endParaRPr lang="en-US" dirty="0"/>
          </a:p>
          <a:p>
            <a:r>
              <a:rPr lang="en-US" b="1" dirty="0" err="1"/>
              <a:t>Aistė</a:t>
            </a:r>
            <a:r>
              <a:rPr lang="en-US" b="1" dirty="0"/>
              <a:t> </a:t>
            </a:r>
            <a:r>
              <a:rPr lang="en-US" b="1" dirty="0" err="1" smtClean="0"/>
              <a:t>Andruškevičiūtė</a:t>
            </a:r>
            <a:r>
              <a:rPr lang="lt-LT" b="1" dirty="0" smtClean="0"/>
              <a:t>, </a:t>
            </a:r>
            <a:r>
              <a:rPr lang="en-US" dirty="0" smtClean="0"/>
              <a:t>Klaipėdos </a:t>
            </a:r>
            <a:r>
              <a:rPr lang="en-US" dirty="0" err="1"/>
              <a:t>jaunimo</a:t>
            </a:r>
            <a:r>
              <a:rPr lang="en-US" dirty="0"/>
              <a:t> </a:t>
            </a:r>
            <a:r>
              <a:rPr lang="en-US" dirty="0" err="1"/>
              <a:t>organizacijų</a:t>
            </a:r>
            <a:r>
              <a:rPr lang="en-US" dirty="0"/>
              <a:t> </a:t>
            </a:r>
            <a:r>
              <a:rPr lang="en-US" dirty="0" err="1"/>
              <a:t>asociacijos</a:t>
            </a:r>
            <a:r>
              <a:rPr lang="en-US" dirty="0"/>
              <a:t> „</a:t>
            </a:r>
            <a:r>
              <a:rPr lang="en-US" dirty="0" err="1"/>
              <a:t>Apskritasis</a:t>
            </a:r>
            <a:r>
              <a:rPr lang="en-US" dirty="0"/>
              <a:t> </a:t>
            </a:r>
            <a:r>
              <a:rPr lang="en-US" dirty="0" err="1"/>
              <a:t>stalas</a:t>
            </a:r>
            <a:r>
              <a:rPr lang="en-US" dirty="0"/>
              <a:t>“ </a:t>
            </a:r>
            <a:endParaRPr lang="lt-LT" dirty="0" smtClean="0"/>
          </a:p>
          <a:p>
            <a:r>
              <a:rPr lang="lt-LT" dirty="0"/>
              <a:t> </a:t>
            </a:r>
            <a:r>
              <a:rPr lang="lt-LT" dirty="0" smtClean="0"/>
              <a:t>                                      </a:t>
            </a:r>
            <a:r>
              <a:rPr lang="en-US" dirty="0" smtClean="0"/>
              <a:t>(</a:t>
            </a:r>
            <a:r>
              <a:rPr lang="en-US" dirty="0"/>
              <a:t>KLAS) </a:t>
            </a:r>
            <a:r>
              <a:rPr lang="en-US" dirty="0" err="1"/>
              <a:t>atstovė</a:t>
            </a:r>
            <a:endParaRPr lang="en-US" dirty="0"/>
          </a:p>
          <a:p>
            <a:r>
              <a:rPr lang="en-US" b="1" dirty="0" err="1"/>
              <a:t>Rusnė</a:t>
            </a:r>
            <a:r>
              <a:rPr lang="en-US" b="1" dirty="0"/>
              <a:t> </a:t>
            </a:r>
            <a:r>
              <a:rPr lang="en-US" b="1" dirty="0" err="1" smtClean="0"/>
              <a:t>Šaltytė</a:t>
            </a:r>
            <a:r>
              <a:rPr lang="lt-LT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Lietuvos</a:t>
            </a:r>
            <a:r>
              <a:rPr lang="en-US" dirty="0" smtClean="0"/>
              <a:t> </a:t>
            </a:r>
            <a:r>
              <a:rPr lang="en-US" dirty="0" err="1"/>
              <a:t>moksleivių</a:t>
            </a:r>
            <a:r>
              <a:rPr lang="en-US" dirty="0"/>
              <a:t> </a:t>
            </a:r>
            <a:r>
              <a:rPr lang="en-US" dirty="0" err="1" smtClean="0"/>
              <a:t>sąjungos</a:t>
            </a:r>
            <a:r>
              <a:rPr lang="lt-LT" dirty="0"/>
              <a:t> </a:t>
            </a:r>
            <a:r>
              <a:rPr lang="en-US" dirty="0" err="1" smtClean="0"/>
              <a:t>atstovė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pirmininkė</a:t>
            </a:r>
            <a:endParaRPr lang="en-US" dirty="0"/>
          </a:p>
          <a:p>
            <a:r>
              <a:rPr lang="en-US" b="1" dirty="0" err="1"/>
              <a:t>Vilhelmas</a:t>
            </a:r>
            <a:r>
              <a:rPr lang="en-US" b="1" dirty="0"/>
              <a:t> </a:t>
            </a:r>
            <a:r>
              <a:rPr lang="en-US" b="1" dirty="0" err="1" smtClean="0"/>
              <a:t>Simėnas</a:t>
            </a:r>
            <a:r>
              <a:rPr lang="lt-LT" b="1" dirty="0" smtClean="0"/>
              <a:t>, </a:t>
            </a:r>
            <a:r>
              <a:rPr lang="en-US" dirty="0" smtClean="0"/>
              <a:t>Klaipėdos </a:t>
            </a:r>
            <a:r>
              <a:rPr lang="en-US" dirty="0" err="1"/>
              <a:t>senamiesčio</a:t>
            </a:r>
            <a:r>
              <a:rPr lang="en-US" dirty="0"/>
              <a:t> </a:t>
            </a:r>
            <a:r>
              <a:rPr lang="en-US" dirty="0" err="1"/>
              <a:t>Rotaract</a:t>
            </a:r>
            <a:r>
              <a:rPr lang="en-US" dirty="0"/>
              <a:t> klubas </a:t>
            </a:r>
            <a:r>
              <a:rPr lang="en-US" dirty="0" err="1" smtClean="0"/>
              <a:t>atstovas</a:t>
            </a:r>
            <a:endParaRPr lang="en-US" dirty="0"/>
          </a:p>
          <a:p>
            <a:r>
              <a:rPr lang="en-US" b="1" dirty="0"/>
              <a:t>Ilona </a:t>
            </a:r>
            <a:r>
              <a:rPr lang="en-US" b="1" dirty="0" err="1" smtClean="0"/>
              <a:t>Tulabienė</a:t>
            </a:r>
            <a:r>
              <a:rPr lang="lt-LT" dirty="0" smtClean="0"/>
              <a:t>,</a:t>
            </a:r>
            <a:r>
              <a:rPr lang="en-US" dirty="0" smtClean="0"/>
              <a:t> </a:t>
            </a:r>
            <a:r>
              <a:rPr lang="en-US" dirty="0"/>
              <a:t>Klaipėdos </a:t>
            </a:r>
            <a:r>
              <a:rPr lang="en-US" dirty="0" err="1"/>
              <a:t>technologijų</a:t>
            </a:r>
            <a:r>
              <a:rPr lang="en-US" dirty="0"/>
              <a:t> </a:t>
            </a:r>
            <a:r>
              <a:rPr lang="en-US" dirty="0" err="1"/>
              <a:t>mokymo</a:t>
            </a:r>
            <a:r>
              <a:rPr lang="en-US" dirty="0"/>
              <a:t> </a:t>
            </a:r>
            <a:r>
              <a:rPr lang="en-US" dirty="0" err="1"/>
              <a:t>centras</a:t>
            </a:r>
            <a:r>
              <a:rPr lang="en-US" dirty="0"/>
              <a:t>, </a:t>
            </a:r>
            <a:r>
              <a:rPr lang="en-US" dirty="0" err="1"/>
              <a:t>metodininkė</a:t>
            </a:r>
            <a:endParaRPr lang="en-US" dirty="0"/>
          </a:p>
          <a:p>
            <a:r>
              <a:rPr lang="en-US" b="1" dirty="0"/>
              <a:t>Laura </a:t>
            </a:r>
            <a:r>
              <a:rPr lang="en-US" b="1" dirty="0" err="1" smtClean="0"/>
              <a:t>Skučienė</a:t>
            </a:r>
            <a:r>
              <a:rPr lang="lt-LT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Socialinių</a:t>
            </a:r>
            <a:r>
              <a:rPr lang="en-US" dirty="0"/>
              <a:t> </a:t>
            </a:r>
            <a:r>
              <a:rPr lang="en-US" dirty="0" err="1"/>
              <a:t>mokslų</a:t>
            </a:r>
            <a:r>
              <a:rPr lang="en-US" dirty="0"/>
              <a:t> </a:t>
            </a:r>
            <a:r>
              <a:rPr lang="en-US" dirty="0" err="1"/>
              <a:t>kolegija</a:t>
            </a:r>
            <a:r>
              <a:rPr lang="en-US" dirty="0"/>
              <a:t>, </a:t>
            </a:r>
            <a:r>
              <a:rPr lang="en-US" dirty="0" err="1"/>
              <a:t>Marketingo</a:t>
            </a:r>
            <a:r>
              <a:rPr lang="en-US" dirty="0"/>
              <a:t> </a:t>
            </a:r>
            <a:r>
              <a:rPr lang="en-US" dirty="0" err="1"/>
              <a:t>skyriaus</a:t>
            </a:r>
            <a:r>
              <a:rPr lang="en-US" dirty="0"/>
              <a:t> </a:t>
            </a:r>
            <a:r>
              <a:rPr lang="en-US" dirty="0" err="1"/>
              <a:t>vadovė</a:t>
            </a:r>
            <a:endParaRPr lang="en-US" dirty="0"/>
          </a:p>
          <a:p>
            <a:r>
              <a:rPr lang="en-US" b="1" dirty="0" err="1"/>
              <a:t>Gabrielė</a:t>
            </a:r>
            <a:r>
              <a:rPr lang="en-US" b="1" dirty="0"/>
              <a:t> </a:t>
            </a:r>
            <a:r>
              <a:rPr lang="en-US" b="1" dirty="0" err="1" smtClean="0"/>
              <a:t>Raudytė</a:t>
            </a:r>
            <a:r>
              <a:rPr lang="lt-LT" b="1" dirty="0" smtClean="0"/>
              <a:t>,</a:t>
            </a:r>
            <a:r>
              <a:rPr lang="en-US" b="1" dirty="0" smtClean="0"/>
              <a:t> </a:t>
            </a:r>
            <a:r>
              <a:rPr lang="en-US" dirty="0" err="1"/>
              <a:t>VšĮ</a:t>
            </a:r>
            <a:r>
              <a:rPr lang="en-US" dirty="0"/>
              <a:t> “</a:t>
            </a:r>
            <a:r>
              <a:rPr lang="en-US" dirty="0" err="1"/>
              <a:t>Kūrybos</a:t>
            </a:r>
            <a:r>
              <a:rPr lang="en-US" dirty="0"/>
              <a:t> </a:t>
            </a:r>
            <a:r>
              <a:rPr lang="en-US" dirty="0" err="1"/>
              <a:t>kišenė</a:t>
            </a:r>
            <a:r>
              <a:rPr lang="en-US" dirty="0"/>
              <a:t>” </a:t>
            </a:r>
            <a:r>
              <a:rPr lang="en-US" dirty="0" err="1"/>
              <a:t>atstovas</a:t>
            </a:r>
            <a:endParaRPr lang="en-US" dirty="0"/>
          </a:p>
          <a:p>
            <a:r>
              <a:rPr lang="en-US" b="1" dirty="0" err="1" smtClean="0"/>
              <a:t>Živilė</a:t>
            </a:r>
            <a:r>
              <a:rPr lang="en-US" b="1" dirty="0" smtClean="0"/>
              <a:t> </a:t>
            </a:r>
            <a:r>
              <a:rPr lang="en-US" b="1" dirty="0" err="1" smtClean="0"/>
              <a:t>Radytė</a:t>
            </a:r>
            <a:r>
              <a:rPr lang="lt-LT" b="1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LCC </a:t>
            </a:r>
            <a:r>
              <a:rPr lang="en-US" dirty="0"/>
              <a:t>International University, </a:t>
            </a:r>
            <a:r>
              <a:rPr lang="en-US" dirty="0" err="1"/>
              <a:t>Komunikacijos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informacijos</a:t>
            </a:r>
            <a:r>
              <a:rPr lang="en-US" dirty="0"/>
              <a:t> </a:t>
            </a:r>
            <a:r>
              <a:rPr lang="en-US" dirty="0" err="1"/>
              <a:t>specialistė</a:t>
            </a:r>
            <a:endParaRPr lang="en-US" dirty="0"/>
          </a:p>
          <a:p>
            <a:r>
              <a:rPr lang="en-US" b="1" dirty="0"/>
              <a:t>Kristina </a:t>
            </a:r>
            <a:r>
              <a:rPr lang="en-US" b="1" dirty="0" err="1" smtClean="0"/>
              <a:t>Kundrotienė</a:t>
            </a:r>
            <a:r>
              <a:rPr lang="lt-LT" b="1" dirty="0" smtClean="0"/>
              <a:t>,</a:t>
            </a:r>
            <a:r>
              <a:rPr lang="en-US" b="1" dirty="0" smtClean="0"/>
              <a:t> </a:t>
            </a:r>
            <a:r>
              <a:rPr lang="en-US" dirty="0"/>
              <a:t>Klaipėdos m. I. </a:t>
            </a:r>
            <a:r>
              <a:rPr lang="en-US" dirty="0" err="1"/>
              <a:t>Simonaitytės</a:t>
            </a:r>
            <a:r>
              <a:rPr lang="en-US" dirty="0"/>
              <a:t> </a:t>
            </a:r>
            <a:r>
              <a:rPr lang="en-US" dirty="0" err="1"/>
              <a:t>viešosios</a:t>
            </a:r>
            <a:r>
              <a:rPr lang="en-US" dirty="0"/>
              <a:t> </a:t>
            </a:r>
            <a:r>
              <a:rPr lang="en-US" dirty="0" err="1"/>
              <a:t>bibliotekos</a:t>
            </a:r>
            <a:r>
              <a:rPr lang="en-US" dirty="0"/>
              <a:t> </a:t>
            </a:r>
            <a:r>
              <a:rPr lang="en-US" dirty="0" err="1"/>
              <a:t>atstovė</a:t>
            </a:r>
            <a:endParaRPr lang="en-US" dirty="0"/>
          </a:p>
          <a:p>
            <a:r>
              <a:rPr lang="en-US" b="1" dirty="0"/>
              <a:t>Violeta </a:t>
            </a:r>
            <a:r>
              <a:rPr lang="en-US" b="1" dirty="0" err="1" smtClean="0"/>
              <a:t>Jokubynaitė</a:t>
            </a:r>
            <a:r>
              <a:rPr lang="lt-LT" b="1" dirty="0" smtClean="0"/>
              <a:t>,</a:t>
            </a:r>
            <a:r>
              <a:rPr lang="en-US" b="1" dirty="0" smtClean="0"/>
              <a:t> </a:t>
            </a:r>
            <a:r>
              <a:rPr lang="en-US" dirty="0"/>
              <a:t>BĮ „Klaipėdos </a:t>
            </a:r>
            <a:r>
              <a:rPr lang="en-US" dirty="0" err="1"/>
              <a:t>karalienės</a:t>
            </a:r>
            <a:r>
              <a:rPr lang="en-US" dirty="0"/>
              <a:t> </a:t>
            </a:r>
            <a:r>
              <a:rPr lang="en-US" dirty="0" err="1"/>
              <a:t>Luizės</a:t>
            </a:r>
            <a:r>
              <a:rPr lang="en-US" dirty="0"/>
              <a:t> </a:t>
            </a:r>
            <a:r>
              <a:rPr lang="en-US" dirty="0" err="1"/>
              <a:t>jaunimo</a:t>
            </a:r>
            <a:r>
              <a:rPr lang="en-US" dirty="0"/>
              <a:t> </a:t>
            </a:r>
            <a:r>
              <a:rPr lang="en-US" dirty="0" err="1"/>
              <a:t>centras</a:t>
            </a:r>
            <a:r>
              <a:rPr lang="en-US" dirty="0"/>
              <a:t>, </a:t>
            </a:r>
            <a:endParaRPr lang="lt-LT" dirty="0" smtClean="0"/>
          </a:p>
          <a:p>
            <a:r>
              <a:rPr lang="lt-LT" dirty="0"/>
              <a:t> </a:t>
            </a:r>
            <a:r>
              <a:rPr lang="lt-LT" dirty="0" smtClean="0"/>
              <a:t>                                    </a:t>
            </a:r>
            <a:r>
              <a:rPr lang="en-US" dirty="0" err="1" smtClean="0"/>
              <a:t>atvirų</a:t>
            </a:r>
            <a:r>
              <a:rPr lang="en-US" dirty="0" smtClean="0"/>
              <a:t> </a:t>
            </a:r>
            <a:r>
              <a:rPr lang="en-US" dirty="0" err="1"/>
              <a:t>jaunimo</a:t>
            </a:r>
            <a:r>
              <a:rPr lang="en-US" dirty="0"/>
              <a:t> </a:t>
            </a:r>
            <a:r>
              <a:rPr lang="en-US" dirty="0" err="1"/>
              <a:t>erdvių</a:t>
            </a:r>
            <a:r>
              <a:rPr lang="en-US" dirty="0"/>
              <a:t> </a:t>
            </a:r>
            <a:r>
              <a:rPr lang="en-US" dirty="0" err="1"/>
              <a:t>vadovė</a:t>
            </a:r>
            <a:endParaRPr lang="en-US" dirty="0"/>
          </a:p>
          <a:p>
            <a:r>
              <a:rPr lang="en-US" b="1" dirty="0"/>
              <a:t>Evelina </a:t>
            </a:r>
            <a:r>
              <a:rPr lang="en-US" b="1" dirty="0" smtClean="0"/>
              <a:t>Gulijeva</a:t>
            </a:r>
            <a:r>
              <a:rPr lang="lt-LT" b="1" dirty="0" smtClean="0"/>
              <a:t>,</a:t>
            </a:r>
            <a:r>
              <a:rPr lang="en-US" b="1" dirty="0" smtClean="0"/>
              <a:t> </a:t>
            </a:r>
            <a:r>
              <a:rPr lang="en-US" dirty="0" err="1"/>
              <a:t>VšĮ</a:t>
            </a:r>
            <a:r>
              <a:rPr lang="en-US" dirty="0"/>
              <a:t> „</a:t>
            </a:r>
            <a:r>
              <a:rPr lang="en-US" dirty="0" err="1"/>
              <a:t>Socialinių</a:t>
            </a:r>
            <a:r>
              <a:rPr lang="en-US" dirty="0"/>
              <a:t> </a:t>
            </a:r>
            <a:r>
              <a:rPr lang="en-US" dirty="0" err="1"/>
              <a:t>paslaugų</a:t>
            </a:r>
            <a:r>
              <a:rPr lang="en-US" dirty="0"/>
              <a:t> </a:t>
            </a:r>
            <a:r>
              <a:rPr lang="en-US" dirty="0" err="1"/>
              <a:t>informacijos</a:t>
            </a:r>
            <a:r>
              <a:rPr lang="en-US" dirty="0"/>
              <a:t> </a:t>
            </a:r>
            <a:r>
              <a:rPr lang="en-US" dirty="0" err="1"/>
              <a:t>centras</a:t>
            </a:r>
            <a:r>
              <a:rPr lang="en-US" dirty="0"/>
              <a:t>“ </a:t>
            </a:r>
            <a:r>
              <a:rPr lang="en-US" dirty="0" err="1"/>
              <a:t>direkotrė</a:t>
            </a:r>
            <a:endParaRPr lang="en-US" dirty="0"/>
          </a:p>
          <a:p>
            <a:r>
              <a:rPr lang="en-US" b="1" dirty="0"/>
              <a:t>Paulius </a:t>
            </a:r>
            <a:r>
              <a:rPr lang="en-US" b="1" dirty="0" err="1" smtClean="0"/>
              <a:t>Kavoliūnas</a:t>
            </a:r>
            <a:r>
              <a:rPr lang="lt-LT" b="1" dirty="0" smtClean="0"/>
              <a:t>,</a:t>
            </a:r>
            <a:r>
              <a:rPr lang="en-US" b="1" dirty="0" smtClean="0"/>
              <a:t> </a:t>
            </a:r>
            <a:r>
              <a:rPr lang="en-US" dirty="0" err="1"/>
              <a:t>Jaunimo</a:t>
            </a:r>
            <a:r>
              <a:rPr lang="en-US" dirty="0"/>
              <a:t> </a:t>
            </a:r>
            <a:r>
              <a:rPr lang="en-US" dirty="0" err="1"/>
              <a:t>teatro</a:t>
            </a:r>
            <a:r>
              <a:rPr lang="en-US" dirty="0"/>
              <a:t> </a:t>
            </a:r>
            <a:r>
              <a:rPr lang="en-US" dirty="0" err="1"/>
              <a:t>atstovas</a:t>
            </a:r>
            <a:endParaRPr lang="en-US" dirty="0"/>
          </a:p>
          <a:p>
            <a:r>
              <a:rPr lang="en-US" b="1" dirty="0" err="1" smtClean="0"/>
              <a:t>Valentinas</a:t>
            </a:r>
            <a:r>
              <a:rPr lang="en-US" b="1" dirty="0" smtClean="0"/>
              <a:t> </a:t>
            </a:r>
            <a:r>
              <a:rPr lang="en-US" b="1" dirty="0" err="1" smtClean="0"/>
              <a:t>Masalskis</a:t>
            </a:r>
            <a:r>
              <a:rPr lang="lt-LT" b="1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KU</a:t>
            </a:r>
            <a:r>
              <a:rPr lang="en-US" dirty="0"/>
              <a:t>, </a:t>
            </a:r>
            <a:r>
              <a:rPr lang="en-US" dirty="0" err="1"/>
              <a:t>menų</a:t>
            </a:r>
            <a:r>
              <a:rPr lang="en-US" dirty="0"/>
              <a:t> </a:t>
            </a:r>
            <a:r>
              <a:rPr lang="en-US" dirty="0" err="1"/>
              <a:t>fakultetas</a:t>
            </a:r>
            <a:r>
              <a:rPr lang="en-US" dirty="0"/>
              <a:t>, </a:t>
            </a:r>
            <a:r>
              <a:rPr lang="en-US" dirty="0" err="1"/>
              <a:t>Jaunimo</a:t>
            </a:r>
            <a:r>
              <a:rPr lang="en-US" dirty="0"/>
              <a:t> </a:t>
            </a:r>
            <a:r>
              <a:rPr lang="en-US" dirty="0" err="1"/>
              <a:t>teatro</a:t>
            </a:r>
            <a:r>
              <a:rPr lang="en-US" dirty="0"/>
              <a:t> </a:t>
            </a:r>
            <a:r>
              <a:rPr lang="en-US" dirty="0" err="1"/>
              <a:t>vadovas</a:t>
            </a:r>
            <a:endParaRPr lang="en-US" dirty="0"/>
          </a:p>
          <a:p>
            <a:r>
              <a:rPr lang="en-US" b="1" dirty="0" err="1"/>
              <a:t>Adomas</a:t>
            </a:r>
            <a:r>
              <a:rPr lang="en-US" b="1" dirty="0"/>
              <a:t> </a:t>
            </a:r>
            <a:r>
              <a:rPr lang="en-US" b="1" dirty="0" err="1" smtClean="0"/>
              <a:t>Zubė</a:t>
            </a:r>
            <a:r>
              <a:rPr lang="lt-LT" b="1" dirty="0" smtClean="0"/>
              <a:t>,</a:t>
            </a:r>
            <a:r>
              <a:rPr lang="en-US" b="1" dirty="0" smtClean="0"/>
              <a:t> </a:t>
            </a:r>
            <a:r>
              <a:rPr lang="en-US" dirty="0" err="1"/>
              <a:t>Jaunimo</a:t>
            </a:r>
            <a:r>
              <a:rPr lang="en-US" dirty="0"/>
              <a:t> </a:t>
            </a:r>
            <a:r>
              <a:rPr lang="en-US" dirty="0" err="1"/>
              <a:t>studija</a:t>
            </a:r>
            <a:r>
              <a:rPr lang="en-US" dirty="0"/>
              <a:t> (</a:t>
            </a:r>
            <a:r>
              <a:rPr lang="en-US" dirty="0" err="1"/>
              <a:t>laidos</a:t>
            </a:r>
            <a:r>
              <a:rPr lang="en-US" dirty="0"/>
              <a:t> „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racijos</a:t>
            </a:r>
            <a:r>
              <a:rPr lang="en-US" dirty="0"/>
              <a:t>“ </a:t>
            </a:r>
            <a:r>
              <a:rPr lang="en-US" dirty="0" err="1"/>
              <a:t>rengėjas</a:t>
            </a:r>
            <a:r>
              <a:rPr lang="en-US" dirty="0"/>
              <a:t>)</a:t>
            </a:r>
          </a:p>
          <a:p>
            <a:r>
              <a:rPr lang="en-US" b="1" dirty="0"/>
              <a:t>Joana </a:t>
            </a:r>
            <a:r>
              <a:rPr lang="en-US" b="1" dirty="0" err="1" smtClean="0"/>
              <a:t>Daugalaitė</a:t>
            </a:r>
            <a:r>
              <a:rPr lang="lt-LT" b="1" dirty="0" smtClean="0"/>
              <a:t>,</a:t>
            </a:r>
            <a:r>
              <a:rPr lang="en-US" b="1" dirty="0" smtClean="0"/>
              <a:t> </a:t>
            </a:r>
            <a:r>
              <a:rPr lang="en-US" dirty="0"/>
              <a:t>LMS (</a:t>
            </a:r>
            <a:r>
              <a:rPr lang="en-US" dirty="0" err="1"/>
              <a:t>Lietuvos</a:t>
            </a:r>
            <a:r>
              <a:rPr lang="en-US" dirty="0"/>
              <a:t> </a:t>
            </a:r>
            <a:r>
              <a:rPr lang="en-US" dirty="0" err="1"/>
              <a:t>moksleivių</a:t>
            </a:r>
            <a:r>
              <a:rPr lang="en-US" dirty="0"/>
              <a:t> </a:t>
            </a:r>
            <a:r>
              <a:rPr lang="en-US" dirty="0" err="1"/>
              <a:t>sąjungos</a:t>
            </a:r>
            <a:r>
              <a:rPr lang="en-US" dirty="0"/>
              <a:t>) </a:t>
            </a:r>
            <a:r>
              <a:rPr lang="en-US" dirty="0" err="1"/>
              <a:t>atstovė</a:t>
            </a:r>
            <a:r>
              <a:rPr lang="en-US" dirty="0"/>
              <a:t> – </a:t>
            </a:r>
            <a:r>
              <a:rPr lang="en-US" dirty="0" err="1"/>
              <a:t>savanorė</a:t>
            </a:r>
            <a:endParaRPr lang="en-US" dirty="0"/>
          </a:p>
          <a:p>
            <a:r>
              <a:rPr lang="en-US" b="1" dirty="0" err="1"/>
              <a:t>Audrius</a:t>
            </a:r>
            <a:r>
              <a:rPr lang="en-US" b="1" dirty="0"/>
              <a:t> </a:t>
            </a:r>
            <a:r>
              <a:rPr lang="en-US" b="1" dirty="0" err="1" smtClean="0"/>
              <a:t>Knolis</a:t>
            </a:r>
            <a:r>
              <a:rPr lang="lt-LT" b="1" dirty="0" smtClean="0"/>
              <a:t>,</a:t>
            </a:r>
            <a:r>
              <a:rPr lang="en-US" b="1" dirty="0" smtClean="0"/>
              <a:t> </a:t>
            </a:r>
            <a:r>
              <a:rPr lang="en-US" dirty="0"/>
              <a:t>Klaipėdos </a:t>
            </a:r>
            <a:r>
              <a:rPr lang="en-US" dirty="0" err="1"/>
              <a:t>senamiesčio</a:t>
            </a:r>
            <a:r>
              <a:rPr lang="en-US" dirty="0"/>
              <a:t> </a:t>
            </a:r>
            <a:r>
              <a:rPr lang="en-US" dirty="0" err="1"/>
              <a:t>Rotaract</a:t>
            </a:r>
            <a:r>
              <a:rPr lang="en-US" dirty="0"/>
              <a:t> </a:t>
            </a:r>
            <a:r>
              <a:rPr lang="en-US" dirty="0" err="1"/>
              <a:t>klubo</a:t>
            </a:r>
            <a:r>
              <a:rPr lang="en-US" dirty="0"/>
              <a:t> </a:t>
            </a:r>
            <a:r>
              <a:rPr lang="en-US" dirty="0" err="1"/>
              <a:t>atstovas</a:t>
            </a:r>
            <a:endParaRPr lang="en-US" dirty="0"/>
          </a:p>
          <a:p>
            <a:r>
              <a:rPr lang="en-US" b="1" dirty="0"/>
              <a:t>Marius </a:t>
            </a:r>
            <a:r>
              <a:rPr lang="en-US" b="1" dirty="0" err="1" smtClean="0"/>
              <a:t>Krasauskas</a:t>
            </a:r>
            <a:r>
              <a:rPr lang="lt-LT" b="1" dirty="0" smtClean="0"/>
              <a:t>,</a:t>
            </a:r>
            <a:r>
              <a:rPr lang="en-US" b="1" dirty="0" smtClean="0"/>
              <a:t> </a:t>
            </a:r>
            <a:r>
              <a:rPr lang="en-US" dirty="0"/>
              <a:t>Klaipėdos </a:t>
            </a:r>
            <a:r>
              <a:rPr lang="en-US" dirty="0" err="1"/>
              <a:t>senamiesčio</a:t>
            </a:r>
            <a:r>
              <a:rPr lang="en-US" dirty="0"/>
              <a:t> </a:t>
            </a:r>
            <a:r>
              <a:rPr lang="en-US" dirty="0" err="1"/>
              <a:t>Rotaract</a:t>
            </a:r>
            <a:r>
              <a:rPr lang="en-US" dirty="0"/>
              <a:t> klubas </a:t>
            </a:r>
            <a:r>
              <a:rPr lang="en-US" dirty="0" err="1" smtClean="0"/>
              <a:t>atstovas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Tikslinė grupė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800" b="1" dirty="0"/>
              <a:t>Visi 14-29 metų klaipėdiečiai, vienaip ar kitaip kuriantys arba vartojantys kultūrą. </a:t>
            </a:r>
          </a:p>
          <a:p>
            <a:pPr lvl="1"/>
            <a:r>
              <a:rPr lang="lt-LT" sz="2400" dirty="0"/>
              <a:t>Dauguma šių jaunų žmonių šiame amžiuje priima sprendimus – likti Klaipėdoje, ar tenkinti savo poreikius kitur. Mūsų siekis – sukurti kontekstą, kuriame jauni žmonės galėtų efektyviai patenkinti savo saviraiškos ir kultūros vartojimo poreikius. </a:t>
            </a:r>
          </a:p>
        </p:txBody>
      </p:sp>
    </p:spTree>
    <p:extLst>
      <p:ext uri="{BB962C8B-B14F-4D97-AF65-F5344CB8AC3E}">
        <p14:creationId xmlns:p14="http://schemas.microsoft.com/office/powerpoint/2010/main" val="310539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Situacijos vertinimo rodikliai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589212" y="1550504"/>
            <a:ext cx="8915400" cy="5022574"/>
          </a:xfrm>
        </p:spPr>
        <p:txBody>
          <a:bodyPr>
            <a:normAutofit/>
          </a:bodyPr>
          <a:lstStyle/>
          <a:p>
            <a:r>
              <a:rPr lang="lt-LT" b="1" dirty="0"/>
              <a:t>Statistiniai – demografiniai duomenys </a:t>
            </a:r>
            <a:r>
              <a:rPr lang="lt-LT" dirty="0"/>
              <a:t>(atvykstančių/išvykstančių studentų skaičius, renginių lankomumas, vertinimas, poreikių tyrimai, </a:t>
            </a:r>
            <a:r>
              <a:rPr lang="lt-LT" dirty="0" err="1"/>
              <a:t>etc</a:t>
            </a:r>
            <a:r>
              <a:rPr lang="lt-LT" dirty="0"/>
              <a:t>).</a:t>
            </a:r>
          </a:p>
          <a:p>
            <a:r>
              <a:rPr lang="lt-LT" b="1" dirty="0">
                <a:solidFill>
                  <a:srgbClr val="FF0000"/>
                </a:solidFill>
              </a:rPr>
              <a:t>Esamų kultūros erdvių išnaudojimo efektyvumas</a:t>
            </a:r>
            <a:r>
              <a:rPr lang="lt-LT" dirty="0"/>
              <a:t>, patrauklumas jaunimui (teatrai, „Kultūros fabrikas“, „Atviros erdvės“, </a:t>
            </a:r>
            <a:r>
              <a:rPr lang="lt-LT" dirty="0" err="1"/>
              <a:t>etc</a:t>
            </a:r>
            <a:r>
              <a:rPr lang="lt-LT" dirty="0"/>
              <a:t>).</a:t>
            </a:r>
          </a:p>
          <a:p>
            <a:r>
              <a:rPr lang="lt-LT" dirty="0"/>
              <a:t>Prieinamų, sutvarkytų ir lankomų </a:t>
            </a:r>
            <a:r>
              <a:rPr lang="lt-LT" b="1" dirty="0">
                <a:solidFill>
                  <a:srgbClr val="00B050"/>
                </a:solidFill>
              </a:rPr>
              <a:t>rekreacinių zonų skaičius </a:t>
            </a:r>
            <a:r>
              <a:rPr lang="lt-LT" dirty="0"/>
              <a:t>(ne tik sportinių).</a:t>
            </a:r>
          </a:p>
          <a:p>
            <a:r>
              <a:rPr lang="lt-LT" dirty="0"/>
              <a:t>Kultūros erdvių ir produktų </a:t>
            </a:r>
            <a:r>
              <a:rPr lang="lt-LT" b="1" dirty="0">
                <a:solidFill>
                  <a:srgbClr val="FFC000"/>
                </a:solidFill>
              </a:rPr>
              <a:t>diferencijavimas pagal poreikius</a:t>
            </a:r>
            <a:r>
              <a:rPr lang="lt-LT" b="1" dirty="0"/>
              <a:t> </a:t>
            </a:r>
            <a:r>
              <a:rPr lang="lt-LT" dirty="0"/>
              <a:t>(skirtingų jaunimo grupių - amžius, interesai, motyvacija, subkultūra, etc.).</a:t>
            </a:r>
          </a:p>
          <a:p>
            <a:r>
              <a:rPr lang="lt-LT" dirty="0"/>
              <a:t>Naujų patrauklių </a:t>
            </a:r>
            <a:r>
              <a:rPr lang="lt-LT" b="1" dirty="0">
                <a:solidFill>
                  <a:srgbClr val="0070C0"/>
                </a:solidFill>
              </a:rPr>
              <a:t>„kultūros produktų“ skaičius ir kokybė</a:t>
            </a:r>
            <a:r>
              <a:rPr lang="lt-LT" dirty="0">
                <a:solidFill>
                  <a:srgbClr val="0070C0"/>
                </a:solidFill>
              </a:rPr>
              <a:t>.</a:t>
            </a:r>
          </a:p>
          <a:p>
            <a:r>
              <a:rPr lang="lt-LT" dirty="0"/>
              <a:t>Vykdomų tradicinių </a:t>
            </a:r>
            <a:r>
              <a:rPr lang="lt-LT" b="1" dirty="0">
                <a:solidFill>
                  <a:srgbClr val="7030A0"/>
                </a:solidFill>
              </a:rPr>
              <a:t>„kultūros produktų“ paklausa</a:t>
            </a:r>
            <a:r>
              <a:rPr lang="lt-LT" dirty="0">
                <a:solidFill>
                  <a:srgbClr val="7030A0"/>
                </a:solidFill>
              </a:rPr>
              <a:t>, </a:t>
            </a:r>
            <a:r>
              <a:rPr lang="lt-LT" dirty="0"/>
              <a:t>populiarumas.</a:t>
            </a:r>
          </a:p>
          <a:p>
            <a:r>
              <a:rPr lang="lt-LT" dirty="0"/>
              <a:t>Jaunų žmonių ir </a:t>
            </a:r>
            <a:r>
              <a:rPr lang="lt-LT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jaunimo organizacijų įsitraukimas </a:t>
            </a:r>
            <a:r>
              <a:rPr lang="lt-LT" dirty="0"/>
              <a:t>į kultūrines veiklas ir jų tyrimus. </a:t>
            </a:r>
          </a:p>
          <a:p>
            <a:r>
              <a:rPr lang="lt-LT" b="1" dirty="0">
                <a:solidFill>
                  <a:srgbClr val="00B050"/>
                </a:solidFill>
              </a:rPr>
              <a:t>Viešos informacijos sklaidos efektyvumas</a:t>
            </a:r>
            <a:r>
              <a:rPr lang="lt-LT" dirty="0"/>
              <a:t>, grįžtamasis ryšys.</a:t>
            </a:r>
          </a:p>
          <a:p>
            <a:r>
              <a:rPr lang="lt-LT" b="1" dirty="0">
                <a:solidFill>
                  <a:srgbClr val="5C2450"/>
                </a:solidFill>
              </a:rPr>
              <a:t>Jaunimo iniciatyvos palaikymas</a:t>
            </a:r>
            <a:r>
              <a:rPr lang="lt-LT" b="1" dirty="0"/>
              <a:t> </a:t>
            </a:r>
            <a:r>
              <a:rPr lang="lt-LT" dirty="0"/>
              <a:t>(biurokratinių kliūčių sumažinimas, finansinė parama, lengvatos, etc.)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9288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Situacijos apibūdinimas pagal kriterijus:</a:t>
            </a:r>
            <a:br>
              <a:rPr lang="lt-LT" dirty="0"/>
            </a:br>
            <a:r>
              <a:rPr lang="lt-LT" b="1" dirty="0">
                <a:solidFill>
                  <a:srgbClr val="C00000"/>
                </a:solidFill>
              </a:rPr>
              <a:t>ERDVĖS</a:t>
            </a:r>
            <a:endParaRPr lang="lt-LT" dirty="0">
              <a:solidFill>
                <a:srgbClr val="C00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dirty="0">
                <a:solidFill>
                  <a:srgbClr val="C00000"/>
                </a:solidFill>
              </a:rPr>
              <a:t>TYRIMŲ STOKA</a:t>
            </a:r>
            <a:r>
              <a:rPr lang="lt-LT" b="1" dirty="0"/>
              <a:t>. </a:t>
            </a:r>
            <a:r>
              <a:rPr lang="lt-LT" dirty="0"/>
              <a:t>Neaišku, kiek jaunimo lankosi ir kaip vertina esamose kultūrinėse erdvėse vykdomas veiklas ir pačias erdves;</a:t>
            </a:r>
          </a:p>
          <a:p>
            <a:r>
              <a:rPr lang="lt-LT" b="1" dirty="0">
                <a:solidFill>
                  <a:srgbClr val="C00000"/>
                </a:solidFill>
              </a:rPr>
              <a:t>TRŪKSTA VIEŠŲ REKREACINIŲ ZONŲ </a:t>
            </a:r>
            <a:r>
              <a:rPr lang="lt-LT" b="1" dirty="0"/>
              <a:t>– </a:t>
            </a:r>
            <a:r>
              <a:rPr lang="lt-LT" dirty="0"/>
              <a:t>įrengtų, sutvarkytų, stebimų kameromis</a:t>
            </a:r>
            <a:r>
              <a:rPr lang="lt-LT" b="1" dirty="0"/>
              <a:t>, </a:t>
            </a:r>
            <a:r>
              <a:rPr lang="lt-LT" dirty="0"/>
              <a:t>kur galima būtų bendrauti, ilsėtis, organizuoti piknikus, </a:t>
            </a:r>
            <a:r>
              <a:rPr lang="lt-LT" dirty="0" err="1"/>
              <a:t>konceretus</a:t>
            </a:r>
            <a:r>
              <a:rPr lang="lt-LT" dirty="0"/>
              <a:t>, etc.</a:t>
            </a:r>
          </a:p>
          <a:p>
            <a:r>
              <a:rPr lang="lt-LT" b="1" dirty="0">
                <a:solidFill>
                  <a:srgbClr val="C00000"/>
                </a:solidFill>
              </a:rPr>
              <a:t>VANGIAI VYKSTA NAUJŲ PRIEINAMŲ ERDVIŲ KŪRIMAS</a:t>
            </a:r>
            <a:r>
              <a:rPr lang="lt-LT" dirty="0"/>
              <a:t>, trūksta </a:t>
            </a:r>
            <a:r>
              <a:rPr lang="lt-LT" i="1" dirty="0"/>
              <a:t>efektyvios</a:t>
            </a:r>
            <a:r>
              <a:rPr lang="lt-LT" dirty="0"/>
              <a:t>  koordinacijos su jaunimo organizacijų atstovais planuojant, projektuojant, etc.</a:t>
            </a:r>
          </a:p>
          <a:p>
            <a:r>
              <a:rPr lang="lt-LT" b="1" dirty="0">
                <a:solidFill>
                  <a:srgbClr val="C00000"/>
                </a:solidFill>
              </a:rPr>
              <a:t>NĖRA TIKSLINIŲ ERDVIŲ NEFORMALIOMS GRUPĖMS </a:t>
            </a:r>
            <a:r>
              <a:rPr lang="lt-LT" dirty="0"/>
              <a:t>(</a:t>
            </a:r>
            <a:r>
              <a:rPr lang="lt-LT" dirty="0" err="1"/>
              <a:t>grafiti</a:t>
            </a:r>
            <a:r>
              <a:rPr lang="lt-LT" dirty="0"/>
              <a:t>, </a:t>
            </a:r>
            <a:r>
              <a:rPr lang="lt-LT" dirty="0" err="1"/>
              <a:t>bmx</a:t>
            </a:r>
            <a:r>
              <a:rPr lang="lt-LT" dirty="0"/>
              <a:t>, mokinių koncertams, etc.);</a:t>
            </a:r>
          </a:p>
          <a:p>
            <a:r>
              <a:rPr lang="lt-LT" b="1" dirty="0">
                <a:solidFill>
                  <a:srgbClr val="C00000"/>
                </a:solidFill>
              </a:rPr>
              <a:t>TRŪKSTA ERDVIŲ SAVITUMO, VIZUALIZACIJOS </a:t>
            </a:r>
            <a:r>
              <a:rPr lang="lt-LT" dirty="0"/>
              <a:t>(paties jaunimo įrengtų, inicijuotų...)</a:t>
            </a:r>
            <a:endParaRPr lang="lt-LT" b="1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64705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Situacijos apibūdinimas pagal kriterijus:</a:t>
            </a:r>
            <a:br>
              <a:rPr lang="lt-LT" dirty="0"/>
            </a:br>
            <a:r>
              <a:rPr lang="lt-LT" b="1" dirty="0">
                <a:solidFill>
                  <a:srgbClr val="0070C0"/>
                </a:solidFill>
              </a:rPr>
              <a:t>KULTŪRINIAI PRODUKTAI</a:t>
            </a:r>
            <a:endParaRPr lang="lt-LT" dirty="0">
              <a:solidFill>
                <a:srgbClr val="0070C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lt-LT" b="1" dirty="0">
                <a:solidFill>
                  <a:srgbClr val="0070C0"/>
                </a:solidFill>
              </a:rPr>
              <a:t>NETURIME TYRIMŲ</a:t>
            </a:r>
            <a:r>
              <a:rPr lang="lt-LT" dirty="0"/>
              <a:t>, kaip  jaunimas naudojasi ir kaip vertina esamus kultūrinius produktus (teatrų, kultūros fabriko, koncertų salės, jaunimo erdvių, organizuojamų švenčių, </a:t>
            </a:r>
            <a:r>
              <a:rPr lang="lt-LT" dirty="0" err="1"/>
              <a:t>etc</a:t>
            </a:r>
            <a:r>
              <a:rPr lang="lt-LT" dirty="0"/>
              <a:t>) ir jų efektyvumą.</a:t>
            </a:r>
          </a:p>
          <a:p>
            <a:pPr lvl="0"/>
            <a:r>
              <a:rPr lang="lt-LT" b="1" dirty="0">
                <a:solidFill>
                  <a:srgbClr val="0070C0"/>
                </a:solidFill>
              </a:rPr>
              <a:t>NEPAKANKAMAI KRYPTINGAI SKATINAMAS </a:t>
            </a:r>
            <a:r>
              <a:rPr lang="lt-LT" dirty="0"/>
              <a:t>naujų , paklausių, turinčių poreikį kultūros produktų kūrimas (ne tik susijusių su verslu).</a:t>
            </a:r>
          </a:p>
          <a:p>
            <a:pPr lvl="0"/>
            <a:r>
              <a:rPr lang="lt-LT" b="1" dirty="0">
                <a:solidFill>
                  <a:srgbClr val="0070C0"/>
                </a:solidFill>
              </a:rPr>
              <a:t>AKIVAIZDU, KAD NĖRA SUDAROMOS PALANKIOS SĄLYGOS </a:t>
            </a:r>
            <a:r>
              <a:rPr lang="lt-LT" dirty="0"/>
              <a:t>(lengvatinės biurokratine ir finansine prasme) naujoms jaunimo iniciatyvoms.</a:t>
            </a:r>
          </a:p>
          <a:p>
            <a:pPr lvl="0"/>
            <a:r>
              <a:rPr lang="lt-LT" b="1" dirty="0">
                <a:solidFill>
                  <a:srgbClr val="0070C0"/>
                </a:solidFill>
              </a:rPr>
              <a:t>NETINKAMAS INICIATYVŲ VERTINIMAS. </a:t>
            </a:r>
            <a:r>
              <a:rPr lang="lt-LT" dirty="0"/>
              <a:t>Neturime sistemos kaip efektyviai ir lanksčiai vertinti naujas jaunimo kultūrines iniciatyvas.</a:t>
            </a:r>
          </a:p>
          <a:p>
            <a:pPr lvl="0"/>
            <a:r>
              <a:rPr lang="lt-LT" b="1" dirty="0">
                <a:solidFill>
                  <a:srgbClr val="0070C0"/>
                </a:solidFill>
              </a:rPr>
              <a:t>NEPAKANKAMAI KOKYBIŠKA KULTŪRINĖ EDUKACIJA, </a:t>
            </a:r>
            <a:r>
              <a:rPr lang="lt-LT" dirty="0">
                <a:solidFill>
                  <a:schemeClr val="tx1"/>
                </a:solidFill>
              </a:rPr>
              <a:t>vykdoma Klaipėdos universitete, kolegijose, etc.</a:t>
            </a:r>
          </a:p>
          <a:p>
            <a:pPr lvl="0"/>
            <a:r>
              <a:rPr lang="lt-LT" b="1" dirty="0">
                <a:solidFill>
                  <a:srgbClr val="0070C0"/>
                </a:solidFill>
              </a:rPr>
              <a:t>NEPAKANKAMAS INSTITUCIJŲ BENDRADARBIAVIMAS </a:t>
            </a:r>
            <a:r>
              <a:rPr lang="lt-LT" dirty="0">
                <a:solidFill>
                  <a:srgbClr val="002060"/>
                </a:solidFill>
              </a:rPr>
              <a:t>kuriant, diferencijuojant kultūros produktus.</a:t>
            </a:r>
            <a:endParaRPr lang="lt-LT" b="1" dirty="0">
              <a:solidFill>
                <a:srgbClr val="002060"/>
              </a:solidFill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29468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Situacijos apibūdinimas pagal kriterijus:</a:t>
            </a:r>
            <a:br>
              <a:rPr lang="lt-LT" dirty="0"/>
            </a:br>
            <a:r>
              <a:rPr lang="lt-LT" b="1" dirty="0">
                <a:solidFill>
                  <a:srgbClr val="7030A0"/>
                </a:solidFill>
              </a:rPr>
              <a:t>TYRIMŲ, ANALIZĖS, REFLEKSIJOS DUOMENYS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dirty="0">
                <a:solidFill>
                  <a:srgbClr val="7030A0"/>
                </a:solidFill>
              </a:rPr>
              <a:t>NEŽINOME.</a:t>
            </a:r>
            <a:r>
              <a:rPr lang="lt-LT" b="1" dirty="0"/>
              <a:t> </a:t>
            </a:r>
            <a:r>
              <a:rPr lang="lt-LT" dirty="0"/>
              <a:t>Ko gero negalime apie juos kalbėti, nes nežinome, kaip veikia stebėsenos sistema, kokie tyrimai yra vykdomi ir ar yra vykdomi.</a:t>
            </a:r>
          </a:p>
          <a:p>
            <a:pPr lvl="0"/>
            <a:r>
              <a:rPr lang="lt-LT" b="1" dirty="0">
                <a:solidFill>
                  <a:srgbClr val="7030A0"/>
                </a:solidFill>
              </a:rPr>
              <a:t>NEBENDRADARBIAUJAM. </a:t>
            </a:r>
            <a:r>
              <a:rPr lang="lt-LT" dirty="0"/>
              <a:t>Manytumėm, kad labai daug nesusikalbėjimų vyksta dėl objektyvių duomenų stokos arba nebuvimo, grįžtamojo ryšio ignoravimo, nenoro dalintis ir bendradarbiauti. </a:t>
            </a:r>
          </a:p>
          <a:p>
            <a:pPr lvl="0"/>
            <a:r>
              <a:rPr lang="lt-LT" b="1" dirty="0">
                <a:solidFill>
                  <a:srgbClr val="7030A0"/>
                </a:solidFill>
              </a:rPr>
              <a:t>SILPNA NEFORMALIŲ JAUNIMO ORGANIZACIJŲ INICIATYVA </a:t>
            </a:r>
            <a:r>
              <a:rPr lang="lt-LT" dirty="0">
                <a:solidFill>
                  <a:srgbClr val="002060"/>
                </a:solidFill>
              </a:rPr>
              <a:t>analizuoti situaciją, vertinti, daryti tyrimus.</a:t>
            </a:r>
            <a:endParaRPr lang="lt-LT" b="1" dirty="0">
              <a:solidFill>
                <a:srgbClr val="7030A0"/>
              </a:solidFill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4736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040835" y="624110"/>
            <a:ext cx="9463777" cy="1280890"/>
          </a:xfrm>
        </p:spPr>
        <p:txBody>
          <a:bodyPr>
            <a:normAutofit fontScale="90000"/>
          </a:bodyPr>
          <a:lstStyle/>
          <a:p>
            <a:r>
              <a:rPr lang="lt-LT" dirty="0"/>
              <a:t>Situacijos apibūdinimas pagal kriterijus:</a:t>
            </a:r>
            <a:br>
              <a:rPr lang="lt-LT" dirty="0"/>
            </a:br>
            <a:r>
              <a:rPr lang="lt-LT" b="1" dirty="0">
                <a:solidFill>
                  <a:srgbClr val="FF0000"/>
                </a:solidFill>
              </a:rPr>
              <a:t>KOMUNIKACIJA, SKLAIDA, GRĮŽTAMASIS RYŠYS</a:t>
            </a:r>
            <a:endParaRPr lang="lt-LT" dirty="0">
              <a:solidFill>
                <a:srgbClr val="FF0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b="1" dirty="0">
                <a:solidFill>
                  <a:srgbClr val="FF0000"/>
                </a:solidFill>
              </a:rPr>
              <a:t>INFORMACIJOS GAUSA IR PAINUMAS. </a:t>
            </a:r>
            <a:r>
              <a:rPr lang="lt-LT" dirty="0"/>
              <a:t>Informacijos apie kultūrinį gyvenimą jaunimui tikrai gausu, tik ji nėra struktūruota, diferencijuota skirtingoms interesų grupėms, per daug bendra ir abstrakti.</a:t>
            </a:r>
          </a:p>
          <a:p>
            <a:pPr lvl="0"/>
            <a:r>
              <a:rPr lang="lt-LT" b="1" dirty="0">
                <a:solidFill>
                  <a:srgbClr val="FF0000"/>
                </a:solidFill>
              </a:rPr>
              <a:t>KULTŪRINĖS KRITIKOS NEBUVIMAS. </a:t>
            </a:r>
            <a:r>
              <a:rPr lang="lt-LT" dirty="0"/>
              <a:t>Nėra skelbiamų kultūros produktų išankstinio vertinimo (recenzijų, rekomendacijų, atsiliepimų, ...)</a:t>
            </a:r>
          </a:p>
          <a:p>
            <a:pPr lvl="0"/>
            <a:r>
              <a:rPr lang="lt-LT" b="1" dirty="0">
                <a:solidFill>
                  <a:srgbClr val="FF0000"/>
                </a:solidFill>
              </a:rPr>
              <a:t>VERTINIMO KOMERCIALIZAVIMAS. </a:t>
            </a:r>
            <a:r>
              <a:rPr lang="lt-LT" dirty="0"/>
              <a:t>Ar būtinai žiniasklaida turi būti visuomet tik komercinė? Kiti vertinimo kriterijai ir rodikliai?</a:t>
            </a:r>
          </a:p>
          <a:p>
            <a:pPr lvl="0"/>
            <a:r>
              <a:rPr lang="lt-LT" b="1" dirty="0">
                <a:solidFill>
                  <a:srgbClr val="FF0000"/>
                </a:solidFill>
              </a:rPr>
              <a:t>GREITA SITUACIJOS KAITA. </a:t>
            </a:r>
            <a:r>
              <a:rPr lang="lt-LT" dirty="0">
                <a:solidFill>
                  <a:schemeClr val="tx1"/>
                </a:solidFill>
              </a:rPr>
              <a:t>Kartais nespėjam paskui situaciją. </a:t>
            </a:r>
            <a:endParaRPr lang="lt-LT" b="1" dirty="0">
              <a:solidFill>
                <a:srgbClr val="FF0000"/>
              </a:solidFill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96450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Siūlymai kaip keisti situaciją</a:t>
            </a:r>
            <a:br>
              <a:rPr lang="lt-LT" dirty="0"/>
            </a:br>
            <a:r>
              <a:rPr lang="lt-LT" b="1" dirty="0">
                <a:solidFill>
                  <a:srgbClr val="C00000"/>
                </a:solidFill>
              </a:rPr>
              <a:t>ERDVĖS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dirty="0">
                <a:solidFill>
                  <a:schemeClr val="accent1"/>
                </a:solidFill>
              </a:rPr>
              <a:t>STEIGTI VIEŠAS ERDVES, </a:t>
            </a:r>
            <a:r>
              <a:rPr lang="lt-LT" dirty="0">
                <a:solidFill>
                  <a:schemeClr val="tx1"/>
                </a:solidFill>
              </a:rPr>
              <a:t>jose</a:t>
            </a:r>
            <a:r>
              <a:rPr lang="lt-LT" b="1" dirty="0">
                <a:solidFill>
                  <a:schemeClr val="accent1"/>
                </a:solidFill>
              </a:rPr>
              <a:t> </a:t>
            </a:r>
            <a:r>
              <a:rPr lang="lt-LT" dirty="0">
                <a:solidFill>
                  <a:schemeClr val="tx1"/>
                </a:solidFill>
              </a:rPr>
              <a:t>įrengti apšvietimą, scenas, suoliukus, saugoti ir prižiūrėti, stebėti kameromis.</a:t>
            </a:r>
          </a:p>
          <a:p>
            <a:r>
              <a:rPr lang="lt-LT" b="1" dirty="0">
                <a:solidFill>
                  <a:schemeClr val="accent1"/>
                </a:solidFill>
              </a:rPr>
              <a:t>NAUJAS ERDVES KURTI </a:t>
            </a:r>
            <a:r>
              <a:rPr lang="lt-LT" dirty="0">
                <a:solidFill>
                  <a:schemeClr val="tx1"/>
                </a:solidFill>
              </a:rPr>
              <a:t>išanalizavus jaunimo nuomonę ir poreikį, ne tik centre, bet ir kituose rajonuose.</a:t>
            </a:r>
          </a:p>
          <a:p>
            <a:r>
              <a:rPr lang="lt-LT" b="1" dirty="0">
                <a:solidFill>
                  <a:schemeClr val="accent1"/>
                </a:solidFill>
              </a:rPr>
              <a:t>SKATINTI BENDRADARBIAVIMĄ </a:t>
            </a:r>
            <a:r>
              <a:rPr lang="lt-LT" dirty="0">
                <a:solidFill>
                  <a:schemeClr val="tx1"/>
                </a:solidFill>
              </a:rPr>
              <a:t>erdvių ir institucijų, siekiant efektyviau organizuoti kultūrinį gyvenimą.</a:t>
            </a:r>
          </a:p>
          <a:p>
            <a:r>
              <a:rPr lang="lt-LT" b="1" dirty="0">
                <a:solidFill>
                  <a:schemeClr val="accent1"/>
                </a:solidFill>
              </a:rPr>
              <a:t>DIFERENCIJUOTI EREDVES PAGAL POREIKĮ </a:t>
            </a:r>
            <a:r>
              <a:rPr lang="lt-LT" dirty="0">
                <a:solidFill>
                  <a:schemeClr val="tx1"/>
                </a:solidFill>
              </a:rPr>
              <a:t>(amžiaus, motyvacijos, išsilavinimo, subkultūros, </a:t>
            </a:r>
            <a:r>
              <a:rPr lang="lt-LT" dirty="0" err="1">
                <a:solidFill>
                  <a:schemeClr val="tx1"/>
                </a:solidFill>
              </a:rPr>
              <a:t>etc</a:t>
            </a:r>
            <a:r>
              <a:rPr lang="lt-LT" dirty="0">
                <a:solidFill>
                  <a:schemeClr val="tx1"/>
                </a:solidFill>
              </a:rPr>
              <a:t>). </a:t>
            </a:r>
          </a:p>
          <a:p>
            <a:r>
              <a:rPr lang="lt-LT" b="1" dirty="0">
                <a:solidFill>
                  <a:schemeClr val="accent1"/>
                </a:solidFill>
              </a:rPr>
              <a:t>SKATINTI KULTŪRINIŲ ERDVIŲ VIZUALIZACIJĄ</a:t>
            </a:r>
            <a:r>
              <a:rPr lang="lt-LT" b="1" dirty="0">
                <a:solidFill>
                  <a:schemeClr val="tx1"/>
                </a:solidFill>
              </a:rPr>
              <a:t>, </a:t>
            </a:r>
            <a:r>
              <a:rPr lang="lt-LT" dirty="0">
                <a:solidFill>
                  <a:schemeClr val="tx1"/>
                </a:solidFill>
              </a:rPr>
              <a:t>įtraukti į šį procesą jaunimo organizacijas.</a:t>
            </a:r>
            <a:endParaRPr lang="lt-LT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055832"/>
      </p:ext>
    </p:extLst>
  </p:cSld>
  <p:clrMapOvr>
    <a:masterClrMapping/>
  </p:clrMapOvr>
</p:sld>
</file>

<file path=ppt/theme/theme1.xml><?xml version="1.0" encoding="utf-8"?>
<a:theme xmlns:a="http://schemas.openxmlformats.org/drawingml/2006/main" name="Šnabždesys">
  <a:themeElements>
    <a:clrScheme name="Šnabždesy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Šnabždesy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nabždesy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217</TotalTime>
  <Words>1067</Words>
  <Application>Microsoft Office PowerPoint</Application>
  <PresentationFormat>Plačiaekranė</PresentationFormat>
  <Paragraphs>82</Paragraphs>
  <Slides>13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Šnabždesys</vt:lpstr>
      <vt:lpstr>Jaunimo kultūros grupė</vt:lpstr>
      <vt:lpstr>„PowerPoint“ pateiktis</vt:lpstr>
      <vt:lpstr>Tikslinė grupė</vt:lpstr>
      <vt:lpstr>Situacijos vertinimo rodikliai</vt:lpstr>
      <vt:lpstr>Situacijos apibūdinimas pagal kriterijus: ERDVĖS</vt:lpstr>
      <vt:lpstr>Situacijos apibūdinimas pagal kriterijus: KULTŪRINIAI PRODUKTAI</vt:lpstr>
      <vt:lpstr>Situacijos apibūdinimas pagal kriterijus: TYRIMŲ, ANALIZĖS, REFLEKSIJOS DUOMENYS</vt:lpstr>
      <vt:lpstr>Situacijos apibūdinimas pagal kriterijus: KOMUNIKACIJA, SKLAIDA, GRĮŽTAMASIS RYŠYS</vt:lpstr>
      <vt:lpstr>Siūlymai kaip keisti situaciją ERDVĖS</vt:lpstr>
      <vt:lpstr>Siūlymai kaip keisti situaciją KULTŪRINIAI PRODUKTAI</vt:lpstr>
      <vt:lpstr>Siūlymai kaip keisti situaciją TYRIMŲ, ANALIZĖS, REFLEKSIJOS DUOMENYS</vt:lpstr>
      <vt:lpstr>Siūlymai kaip keisti situaciją KOMUNIKACIJA, SKLAIDA, GRĮŽTAMASIS RYŠYS</vt:lpstr>
      <vt:lpstr>MES TURIME ŽINOTI, KAD JUMS RŪPIME!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Jaunimo kultūros grupė</dc:title>
  <dc:creator>Arvydas Girdzijauskas</dc:creator>
  <cp:lastModifiedBy>Kristina Skiotytė</cp:lastModifiedBy>
  <cp:revision>18</cp:revision>
  <dcterms:created xsi:type="dcterms:W3CDTF">2016-11-29T15:17:36Z</dcterms:created>
  <dcterms:modified xsi:type="dcterms:W3CDTF">2016-12-13T08:37:49Z</dcterms:modified>
</cp:coreProperties>
</file>