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91" r:id="rId2"/>
    <p:sldId id="288" r:id="rId3"/>
    <p:sldId id="289" r:id="rId4"/>
    <p:sldId id="258" r:id="rId5"/>
    <p:sldId id="286" r:id="rId6"/>
    <p:sldId id="287" r:id="rId7"/>
    <p:sldId id="257" r:id="rId8"/>
    <p:sldId id="292" r:id="rId9"/>
    <p:sldId id="266" r:id="rId10"/>
    <p:sldId id="272" r:id="rId11"/>
    <p:sldId id="281" r:id="rId12"/>
    <p:sldId id="285" r:id="rId13"/>
    <p:sldId id="283" r:id="rId14"/>
    <p:sldId id="284" r:id="rId15"/>
    <p:sldId id="290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C5A4-C304-4E7B-9D79-444E499ABF81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08FD-921C-417A-AF4F-F32DE1C164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050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0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Principai </a:t>
            </a:r>
            <a:r>
              <a:rPr lang="lt-LT" b="1" dirty="0" err="1">
                <a:latin typeface="Arial Narrow" panose="020B0606020202030204" pitchFamily="34" charset="0"/>
              </a:rPr>
              <a:t>bendrUomenei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sz="2400" dirty="0">
                <a:latin typeface="Arial Narrow" panose="020B0606020202030204" pitchFamily="34" charset="0"/>
              </a:rPr>
              <a:t>Kūrybinių partnerysčių metodas – agentai ir kūrėjai į bendruomenę</a:t>
            </a:r>
          </a:p>
          <a:p>
            <a:r>
              <a:rPr lang="lt-LT" sz="2400" dirty="0">
                <a:latin typeface="Arial Narrow" panose="020B0606020202030204" pitchFamily="34" charset="0"/>
              </a:rPr>
              <a:t>Kultūrinė edukacija – per švietimo sistemą. Skandinaviškas modelis.</a:t>
            </a:r>
          </a:p>
          <a:p>
            <a:r>
              <a:rPr lang="lt-LT" sz="2400" dirty="0">
                <a:latin typeface="Arial Narrow" panose="020B0606020202030204" pitchFamily="34" charset="0"/>
              </a:rPr>
              <a:t>Dalyvaujanti bendruomenė. Dalyvauja visi, taip pat ir </a:t>
            </a:r>
            <a:r>
              <a:rPr lang="lt-LT" sz="2400" dirty="0">
                <a:latin typeface="Arial Narrow" panose="020B0606020202030204" pitchFamily="34" charset="0"/>
              </a:rPr>
              <a:t>tautinės mažumos, </a:t>
            </a:r>
            <a:r>
              <a:rPr lang="lt-LT" sz="2400" dirty="0" err="1">
                <a:latin typeface="Arial Narrow" panose="020B0606020202030204" pitchFamily="34" charset="0"/>
              </a:rPr>
              <a:t>refugees</a:t>
            </a:r>
            <a:r>
              <a:rPr lang="lt-LT" sz="2400" dirty="0">
                <a:latin typeface="Arial Narrow" panose="020B0606020202030204" pitchFamily="34" charset="0"/>
              </a:rPr>
              <a:t>, neįgalieji, senoliai...</a:t>
            </a:r>
          </a:p>
          <a:p>
            <a:r>
              <a:rPr lang="en-GB" sz="2400" dirty="0" err="1">
                <a:latin typeface="Arial Narrow" panose="020B0606020202030204" pitchFamily="34" charset="0"/>
              </a:rPr>
              <a:t>Refle</a:t>
            </a:r>
            <a:r>
              <a:rPr lang="lt-LT" sz="2400" dirty="0" err="1">
                <a:latin typeface="Arial Narrow" panose="020B0606020202030204" pitchFamily="34" charset="0"/>
              </a:rPr>
              <a:t>ksija</a:t>
            </a:r>
            <a:r>
              <a:rPr lang="lt-LT" sz="2400" dirty="0">
                <a:latin typeface="Arial Narrow" panose="020B0606020202030204" pitchFamily="34" charset="0"/>
              </a:rPr>
              <a:t>. P</a:t>
            </a:r>
            <a:r>
              <a:rPr lang="en-GB" sz="2400" dirty="0" err="1">
                <a:latin typeface="Arial Narrow" panose="020B0606020202030204" pitchFamily="34" charset="0"/>
              </a:rPr>
              <a:t>ažinimo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lt-LT" sz="2400" dirty="0">
                <a:latin typeface="Arial Narrow" panose="020B0606020202030204" pitchFamily="34" charset="0"/>
              </a:rPr>
              <a:t>principas:</a:t>
            </a:r>
            <a:r>
              <a:rPr lang="en-GB" sz="2400" dirty="0">
                <a:latin typeface="Arial Narrow" panose="020B0606020202030204" pitchFamily="34" charset="0"/>
              </a:rPr>
              <a:t> know-how, </a:t>
            </a:r>
            <a:r>
              <a:rPr lang="en-GB" sz="2400" dirty="0" err="1">
                <a:latin typeface="Arial Narrow" panose="020B0606020202030204" pitchFamily="34" charset="0"/>
              </a:rPr>
              <a:t>mentorystės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ir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lyderystės</a:t>
            </a:r>
            <a:r>
              <a:rPr lang="en-GB" sz="2400" dirty="0">
                <a:latin typeface="Arial Narrow" panose="020B0606020202030204" pitchFamily="34" charset="0"/>
              </a:rPr>
              <a:t> projektai. </a:t>
            </a:r>
            <a:r>
              <a:rPr lang="en-GB" sz="2400" dirty="0" err="1">
                <a:latin typeface="Arial Narrow" panose="020B0606020202030204" pitchFamily="34" charset="0"/>
              </a:rPr>
              <a:t>Naujos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komunikacijos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platformos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kūrimas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kultūrinių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debatų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diskusijų</a:t>
            </a:r>
            <a:r>
              <a:rPr lang="en-GB" sz="2400" dirty="0">
                <a:latin typeface="Arial Narrow" panose="020B0606020202030204" pitchFamily="34" charset="0"/>
              </a:rPr>
              <a:t>, </a:t>
            </a:r>
            <a:r>
              <a:rPr lang="en-GB" sz="2400" dirty="0" err="1">
                <a:latin typeface="Arial Narrow" panose="020B0606020202030204" pitchFamily="34" charset="0"/>
              </a:rPr>
              <a:t>forumų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erdvė</a:t>
            </a:r>
            <a:endParaRPr lang="lt-LT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dirty="0">
              <a:latin typeface="Arial Narrow" panose="020B0606020202030204" pitchFamily="34" charset="0"/>
            </a:endParaRPr>
          </a:p>
          <a:p>
            <a:endParaRPr lang="lt-LT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10225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4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auditorija</a:t>
            </a:r>
            <a:r>
              <a:rPr lang="lt-LT" dirty="0">
                <a:latin typeface="Arial Narrow" panose="020B0606020202030204" pitchFamily="34" charset="0"/>
              </a:rPr>
              <a:t>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Arial Narrow" panose="020B0606020202030204" pitchFamily="34" charset="0"/>
              </a:rPr>
              <a:t>2 </a:t>
            </a:r>
            <a:r>
              <a:rPr lang="en-GB" sz="2400" dirty="0" err="1">
                <a:latin typeface="Arial Narrow" panose="020B0606020202030204" pitchFamily="34" charset="0"/>
              </a:rPr>
              <a:t>patirtys</a:t>
            </a:r>
            <a:r>
              <a:rPr lang="lt-LT" sz="2400" dirty="0">
                <a:latin typeface="Arial Narrow" panose="020B0606020202030204" pitchFamily="34" charset="0"/>
              </a:rPr>
              <a:t> – </a:t>
            </a:r>
            <a:r>
              <a:rPr lang="en-GB" sz="2400" dirty="0">
                <a:latin typeface="Arial Narrow" panose="020B0606020202030204" pitchFamily="34" charset="0"/>
              </a:rPr>
              <a:t>2 </a:t>
            </a:r>
            <a:r>
              <a:rPr lang="lt-LT" sz="2400" dirty="0">
                <a:latin typeface="Arial Narrow" panose="020B0606020202030204" pitchFamily="34" charset="0"/>
              </a:rPr>
              <a:t>kartos </a:t>
            </a:r>
            <a:r>
              <a:rPr lang="lt-LT" sz="2400" dirty="0" err="1">
                <a:latin typeface="Arial Narrow" panose="020B0606020202030204" pitchFamily="34" charset="0"/>
              </a:rPr>
              <a:t>in</a:t>
            </a:r>
            <a:r>
              <a:rPr lang="lt-LT" sz="2400" dirty="0">
                <a:latin typeface="Arial Narrow" panose="020B0606020202030204" pitchFamily="34" charset="0"/>
              </a:rPr>
              <a:t> </a:t>
            </a:r>
            <a:r>
              <a:rPr lang="lt-LT" sz="2400" dirty="0" err="1">
                <a:latin typeface="Arial Narrow" panose="020B0606020202030204" pitchFamily="34" charset="0"/>
              </a:rPr>
              <a:t>transition</a:t>
            </a:r>
            <a:r>
              <a:rPr lang="en-GB" sz="2400" dirty="0">
                <a:latin typeface="Arial Narrow" panose="020B0606020202030204" pitchFamily="34" charset="0"/>
              </a:rPr>
              <a:t>: </a:t>
            </a:r>
            <a:r>
              <a:rPr lang="en-GB" sz="2400" dirty="0" err="1">
                <a:latin typeface="Arial Narrow" panose="020B0606020202030204" pitchFamily="34" charset="0"/>
              </a:rPr>
              <a:t>postsovietin</a:t>
            </a:r>
            <a:r>
              <a:rPr lang="lt-LT" sz="2400" dirty="0">
                <a:latin typeface="Arial Narrow" panose="020B0606020202030204" pitchFamily="34" charset="0"/>
              </a:rPr>
              <a:t>ė karta ir EU karta. Jų skirtumai, santykis Rytų-Vakarų partnerystės </a:t>
            </a:r>
            <a:r>
              <a:rPr lang="lt-LT" sz="2400" dirty="0" err="1">
                <a:latin typeface="Arial Narrow" panose="020B0606020202030204" pitchFamily="34" charset="0"/>
              </a:rPr>
              <a:t>kontexte</a:t>
            </a:r>
            <a:r>
              <a:rPr lang="lt-LT" sz="2400" dirty="0">
                <a:latin typeface="Arial Narrow" panose="020B0606020202030204" pitchFamily="34" charset="0"/>
              </a:rPr>
              <a:t>. </a:t>
            </a:r>
          </a:p>
          <a:p>
            <a:r>
              <a:rPr lang="lt-LT" sz="2400" dirty="0">
                <a:latin typeface="Arial Narrow" panose="020B0606020202030204" pitchFamily="34" charset="0"/>
              </a:rPr>
              <a:t>Vaikai-paaugliai / senjorai  </a:t>
            </a:r>
            <a:r>
              <a:rPr lang="en-GB" sz="2400" dirty="0">
                <a:latin typeface="Arial Narrow" panose="020B0606020202030204" pitchFamily="34" charset="0"/>
              </a:rPr>
              <a:t>= </a:t>
            </a:r>
            <a:r>
              <a:rPr lang="en-GB" sz="2400" dirty="0" err="1">
                <a:latin typeface="Arial Narrow" panose="020B0606020202030204" pitchFamily="34" charset="0"/>
              </a:rPr>
              <a:t>seneliai</a:t>
            </a:r>
            <a:r>
              <a:rPr lang="en-GB" sz="2400" dirty="0">
                <a:latin typeface="Arial Narrow" panose="020B0606020202030204" pitchFamily="34" charset="0"/>
              </a:rPr>
              <a:t> </a:t>
            </a:r>
            <a:r>
              <a:rPr lang="en-GB" sz="2400" dirty="0" err="1">
                <a:latin typeface="Arial Narrow" panose="020B0606020202030204" pitchFamily="34" charset="0"/>
              </a:rPr>
              <a:t>su</a:t>
            </a:r>
            <a:r>
              <a:rPr lang="en-GB" sz="2400" dirty="0">
                <a:latin typeface="Arial Narrow" panose="020B0606020202030204" pitchFamily="34" charset="0"/>
              </a:rPr>
              <a:t> an</a:t>
            </a:r>
            <a:r>
              <a:rPr lang="lt-LT" sz="2400" dirty="0">
                <a:latin typeface="Arial Narrow" panose="020B0606020202030204" pitchFamily="34" charset="0"/>
              </a:rPr>
              <a:t>ūkais (nepamirštant virtualių galimybių)</a:t>
            </a:r>
            <a:endParaRPr lang="en-GB" sz="2400" dirty="0">
              <a:latin typeface="Arial Narrow" panose="020B0606020202030204" pitchFamily="34" charset="0"/>
            </a:endParaRPr>
          </a:p>
          <a:p>
            <a:r>
              <a:rPr lang="lt-LT" sz="2400" dirty="0">
                <a:latin typeface="Arial Narrow" panose="020B0606020202030204" pitchFamily="34" charset="0"/>
              </a:rPr>
              <a:t>Meno lauke – debiutuojantys menininkai </a:t>
            </a:r>
            <a:r>
              <a:rPr lang="en-GB" sz="2400" dirty="0">
                <a:latin typeface="Arial Narrow" panose="020B0606020202030204" pitchFamily="34" charset="0"/>
              </a:rPr>
              <a:t>&amp;</a:t>
            </a:r>
            <a:r>
              <a:rPr lang="lt-LT" sz="2400" dirty="0">
                <a:latin typeface="Arial Narrow" panose="020B0606020202030204" pitchFamily="34" charset="0"/>
              </a:rPr>
              <a:t> specialistai, gebantys perduoti patirtį, dirbti bendruomenė</a:t>
            </a:r>
            <a:r>
              <a:rPr lang="en-GB" sz="2400" dirty="0">
                <a:latin typeface="Arial Narrow" panose="020B0606020202030204" pitchFamily="34" charset="0"/>
              </a:rPr>
              <a:t>se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10225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GRAFIKAS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2017</a:t>
            </a:r>
            <a:r>
              <a:rPr lang="lt-LT" dirty="0">
                <a:latin typeface="Arial Narrow" panose="020B0606020202030204" pitchFamily="34" charset="0"/>
              </a:rPr>
              <a:t> – PILOTINIS PROJEKTAS „KLP – Lietuvos kultūros sostinė“</a:t>
            </a:r>
          </a:p>
          <a:p>
            <a:r>
              <a:rPr lang="en-GB" dirty="0">
                <a:latin typeface="Arial Narrow" panose="020B0606020202030204" pitchFamily="34" charset="0"/>
              </a:rPr>
              <a:t>2017</a:t>
            </a:r>
            <a:r>
              <a:rPr lang="lt-LT" dirty="0">
                <a:latin typeface="Arial Narrow" panose="020B0606020202030204" pitchFamily="34" charset="0"/>
              </a:rPr>
              <a:t>-</a:t>
            </a:r>
            <a:r>
              <a:rPr lang="en-GB" dirty="0">
                <a:latin typeface="Arial Narrow" panose="020B0606020202030204" pitchFamily="34" charset="0"/>
              </a:rPr>
              <a:t>2018 – MOKOMĖS </a:t>
            </a:r>
          </a:p>
          <a:p>
            <a:r>
              <a:rPr lang="en-GB" dirty="0">
                <a:latin typeface="Arial Narrow" panose="020B0606020202030204" pitchFamily="34" charset="0"/>
              </a:rPr>
              <a:t>2018-2019 – MEZGAM TINKLUS </a:t>
            </a:r>
          </a:p>
          <a:p>
            <a:r>
              <a:rPr lang="en-GB" dirty="0">
                <a:latin typeface="Arial Narrow" panose="020B0606020202030204" pitchFamily="34" charset="0"/>
              </a:rPr>
              <a:t>2019-2020 – </a:t>
            </a:r>
            <a:r>
              <a:rPr lang="lt-LT" dirty="0">
                <a:latin typeface="Arial Narrow" panose="020B0606020202030204" pitchFamily="34" charset="0"/>
              </a:rPr>
              <a:t>KURIAM</a:t>
            </a:r>
            <a:r>
              <a:rPr lang="en-GB" dirty="0">
                <a:latin typeface="Arial Narrow" panose="020B0606020202030204" pitchFamily="34" charset="0"/>
              </a:rPr>
              <a:t>  </a:t>
            </a:r>
          </a:p>
          <a:p>
            <a:r>
              <a:rPr lang="en-GB" dirty="0">
                <a:latin typeface="Arial Narrow" panose="020B0606020202030204" pitchFamily="34" charset="0"/>
              </a:rPr>
              <a:t>2020-2021 – </a:t>
            </a:r>
            <a:r>
              <a:rPr lang="lt-LT" dirty="0">
                <a:latin typeface="Arial Narrow" panose="020B0606020202030204" pitchFamily="34" charset="0"/>
              </a:rPr>
              <a:t>AUGAM</a:t>
            </a:r>
            <a:r>
              <a:rPr lang="en-GB" dirty="0">
                <a:latin typeface="Arial Narrow" panose="020B0606020202030204" pitchFamily="34" charset="0"/>
              </a:rPr>
              <a:t> </a:t>
            </a:r>
          </a:p>
          <a:p>
            <a:r>
              <a:rPr lang="en-GB" dirty="0">
                <a:latin typeface="Arial Narrow" panose="020B0606020202030204" pitchFamily="34" charset="0"/>
              </a:rPr>
              <a:t>2021-2022 – DALINAM</a:t>
            </a:r>
            <a:r>
              <a:rPr lang="lt-LT" dirty="0">
                <a:latin typeface="Arial Narrow" panose="020B0606020202030204" pitchFamily="34" charset="0"/>
              </a:rPr>
              <a:t>ĖS  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en-GB" dirty="0">
                <a:latin typeface="Arial Narrow" panose="020B0606020202030204" pitchFamily="34" charset="0"/>
              </a:rPr>
              <a:t>2023-2024 – REFLEKTUOJAM PATIRTĮ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10225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76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MENIN</a:t>
            </a:r>
            <a:r>
              <a:rPr lang="lt-LT" b="1" dirty="0">
                <a:latin typeface="Arial Narrow" panose="020B0606020202030204" pitchFamily="34" charset="0"/>
              </a:rPr>
              <a:t>Ė </a:t>
            </a:r>
            <a:r>
              <a:rPr lang="en-GB" b="1" dirty="0">
                <a:latin typeface="Arial Narrow" panose="020B0606020202030204" pitchFamily="34" charset="0"/>
              </a:rPr>
              <a:t>VIZIJ</a:t>
            </a:r>
            <a:r>
              <a:rPr lang="lt-LT" b="1" dirty="0">
                <a:latin typeface="Arial Narrow" panose="020B0606020202030204" pitchFamily="34" charset="0"/>
              </a:rPr>
              <a:t>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10209378" cy="4290800"/>
          </a:xfrm>
        </p:spPr>
        <p:txBody>
          <a:bodyPr>
            <a:normAutofit fontScale="92500" lnSpcReduction="10000"/>
          </a:bodyPr>
          <a:lstStyle/>
          <a:p>
            <a:r>
              <a:rPr lang="lt-LT" sz="2100" dirty="0">
                <a:latin typeface="Arial Narrow" panose="020B0606020202030204" pitchFamily="34" charset="0"/>
              </a:rPr>
              <a:t>Snaudžianti bendruomenė, todėl reikia ją suaktyvinti. Kryptis – </a:t>
            </a:r>
            <a:r>
              <a:rPr lang="lt-LT" sz="2100" b="1" dirty="0">
                <a:latin typeface="Arial Narrow" panose="020B0606020202030204" pitchFamily="34" charset="0"/>
              </a:rPr>
              <a:t>gyvybinga bendruomenė</a:t>
            </a:r>
            <a:endParaRPr lang="en-GB" sz="2100" dirty="0">
              <a:latin typeface="Arial Narrow" panose="020B0606020202030204" pitchFamily="34" charset="0"/>
            </a:endParaRPr>
          </a:p>
          <a:p>
            <a:pPr lvl="0"/>
            <a:r>
              <a:rPr lang="en-GB" sz="2100" dirty="0">
                <a:latin typeface="Arial Narrow" panose="020B0606020202030204" pitchFamily="34" charset="0"/>
              </a:rPr>
              <a:t>Pamir</a:t>
            </a:r>
            <a:r>
              <a:rPr lang="lt-LT" sz="2100" dirty="0">
                <a:latin typeface="Arial Narrow" panose="020B0606020202030204" pitchFamily="34" charset="0"/>
              </a:rPr>
              <a:t>š</a:t>
            </a:r>
            <a:r>
              <a:rPr lang="en-GB" sz="2100" dirty="0" err="1">
                <a:latin typeface="Arial Narrow" panose="020B0606020202030204" pitchFamily="34" charset="0"/>
              </a:rPr>
              <a:t>tos</a:t>
            </a:r>
            <a:r>
              <a:rPr lang="lt-LT" sz="2100" dirty="0">
                <a:latin typeface="Arial Narrow" panose="020B0606020202030204" pitchFamily="34" charset="0"/>
              </a:rPr>
              <a:t> šaknys, todėl reikia atverti istoriją, priminti </a:t>
            </a:r>
            <a:r>
              <a:rPr lang="lt-LT" sz="2100" dirty="0" err="1">
                <a:latin typeface="Arial Narrow" panose="020B0606020202030204" pitchFamily="34" charset="0"/>
              </a:rPr>
              <a:t>naratyvą</a:t>
            </a:r>
            <a:r>
              <a:rPr lang="lt-LT" sz="2100" dirty="0">
                <a:latin typeface="Arial Narrow" panose="020B0606020202030204" pitchFamily="34" charset="0"/>
              </a:rPr>
              <a:t>, atskleisti identitetą. Kryptis – </a:t>
            </a:r>
            <a:r>
              <a:rPr lang="lt-LT" sz="2100" b="1" dirty="0">
                <a:latin typeface="Arial Narrow" panose="020B0606020202030204" pitchFamily="34" charset="0"/>
              </a:rPr>
              <a:t>dingę pasauliai</a:t>
            </a:r>
            <a:endParaRPr lang="en-GB" sz="2100" dirty="0">
              <a:latin typeface="Arial Narrow" panose="020B0606020202030204" pitchFamily="34" charset="0"/>
            </a:endParaRPr>
          </a:p>
          <a:p>
            <a:pPr lvl="0"/>
            <a:r>
              <a:rPr lang="lt-LT" sz="2100" dirty="0">
                <a:latin typeface="Arial Narrow" panose="020B0606020202030204" pitchFamily="34" charset="0"/>
              </a:rPr>
              <a:t>Pamirštas paties miesto tapatumas, todėl reikia išgryninti santykį su uostu, jūra. Kryptis – </a:t>
            </a:r>
            <a:r>
              <a:rPr lang="lt-LT" sz="2100" b="1" dirty="0">
                <a:latin typeface="Arial Narrow" panose="020B0606020202030204" pitchFamily="34" charset="0"/>
              </a:rPr>
              <a:t>skrajojantys olandai </a:t>
            </a:r>
            <a:endParaRPr lang="en-GB" sz="2100" b="1" dirty="0">
              <a:latin typeface="Arial Narrow" panose="020B0606020202030204" pitchFamily="34" charset="0"/>
            </a:endParaRPr>
          </a:p>
          <a:p>
            <a:pPr lvl="0"/>
            <a:r>
              <a:rPr lang="lt-LT" sz="2100" dirty="0" err="1">
                <a:latin typeface="Arial Narrow" panose="020B0606020202030204" pitchFamily="34" charset="0"/>
              </a:rPr>
              <a:t>Neįveiklintos</a:t>
            </a:r>
            <a:r>
              <a:rPr lang="lt-LT" sz="2100" dirty="0">
                <a:latin typeface="Arial Narrow" panose="020B0606020202030204" pitchFamily="34" charset="0"/>
              </a:rPr>
              <a:t> viešosios erdvės, todėl reikia permąstyti miesto ir gamtos landšaftą. Kryptis – </a:t>
            </a:r>
            <a:r>
              <a:rPr lang="en-GB" sz="2100" b="1" dirty="0">
                <a:latin typeface="Arial Narrow" panose="020B0606020202030204" pitchFamily="34" charset="0"/>
              </a:rPr>
              <a:t>creative landscape</a:t>
            </a:r>
            <a:r>
              <a:rPr lang="lt-LT" sz="2100" b="1" dirty="0">
                <a:latin typeface="Arial Narrow" panose="020B0606020202030204" pitchFamily="34" charset="0"/>
              </a:rPr>
              <a:t>s</a:t>
            </a:r>
            <a:endParaRPr lang="en-GB" sz="2100" dirty="0">
              <a:latin typeface="Arial Narrow" panose="020B0606020202030204" pitchFamily="34" charset="0"/>
            </a:endParaRPr>
          </a:p>
          <a:p>
            <a:pPr lvl="0"/>
            <a:r>
              <a:rPr lang="lt-LT" sz="2100" dirty="0">
                <a:latin typeface="Arial Narrow" panose="020B0606020202030204" pitchFamily="34" charset="0"/>
              </a:rPr>
              <a:t>Prarastas profesionalų, savo srities specialistų segmentas, todėl reikia prisiminti meno kolonijų tradiciją. Kryptis – </a:t>
            </a:r>
            <a:r>
              <a:rPr lang="lt-LT" sz="2100" b="1" dirty="0" err="1">
                <a:latin typeface="Arial Narrow" panose="020B0606020202030204" pitchFamily="34" charset="0"/>
              </a:rPr>
              <a:t>Art</a:t>
            </a:r>
            <a:r>
              <a:rPr lang="lt-LT" sz="2100" b="1" dirty="0">
                <a:latin typeface="Arial Narrow" panose="020B0606020202030204" pitchFamily="34" charset="0"/>
              </a:rPr>
              <a:t> </a:t>
            </a:r>
            <a:r>
              <a:rPr lang="lt-LT" sz="2100" b="1" dirty="0" err="1">
                <a:latin typeface="Arial Narrow" panose="020B0606020202030204" pitchFamily="34" charset="0"/>
              </a:rPr>
              <a:t>Lab</a:t>
            </a:r>
            <a:endParaRPr lang="en-GB" sz="2100" dirty="0">
              <a:latin typeface="Arial Narrow" panose="020B0606020202030204" pitchFamily="34" charset="0"/>
            </a:endParaRPr>
          </a:p>
          <a:p>
            <a:pPr lvl="0"/>
            <a:r>
              <a:rPr lang="lt-LT" sz="2100" dirty="0">
                <a:latin typeface="Arial Narrow" panose="020B0606020202030204" pitchFamily="34" charset="0"/>
              </a:rPr>
              <a:t>Neatrasta bendradarbiavimo terpė, </a:t>
            </a:r>
            <a:r>
              <a:rPr lang="lt-LT" sz="2100" dirty="0" err="1">
                <a:latin typeface="Arial Narrow" panose="020B0606020202030204" pitchFamily="34" charset="0"/>
              </a:rPr>
              <a:t>tarpsektorinė</a:t>
            </a:r>
            <a:r>
              <a:rPr lang="lt-LT" sz="2100" dirty="0">
                <a:latin typeface="Arial Narrow" panose="020B0606020202030204" pitchFamily="34" charset="0"/>
              </a:rPr>
              <a:t> sąveika, todėl reikia naujų meno, kultūros, mokslo, verslo </a:t>
            </a:r>
            <a:r>
              <a:rPr lang="lt-LT" sz="2100" dirty="0" err="1">
                <a:latin typeface="Arial Narrow" panose="020B0606020202030204" pitchFamily="34" charset="0"/>
              </a:rPr>
              <a:t>sinergijų</a:t>
            </a:r>
            <a:r>
              <a:rPr lang="lt-LT" sz="2100" dirty="0">
                <a:latin typeface="Arial Narrow" panose="020B0606020202030204" pitchFamily="34" charset="0"/>
              </a:rPr>
              <a:t>. Kryptis – </a:t>
            </a:r>
            <a:r>
              <a:rPr lang="lt-LT" sz="2100" b="1" dirty="0" err="1">
                <a:latin typeface="Arial Narrow" panose="020B0606020202030204" pitchFamily="34" charset="0"/>
              </a:rPr>
              <a:t>smART</a:t>
            </a:r>
            <a:r>
              <a:rPr lang="lt-LT" sz="2100" b="1" dirty="0">
                <a:latin typeface="Arial Narrow" panose="020B0606020202030204" pitchFamily="34" charset="0"/>
              </a:rPr>
              <a:t> </a:t>
            </a:r>
            <a:r>
              <a:rPr lang="lt-LT" sz="2100" b="1" dirty="0" err="1">
                <a:latin typeface="Arial Narrow" panose="020B0606020202030204" pitchFamily="34" charset="0"/>
              </a:rPr>
              <a:t>port</a:t>
            </a:r>
            <a:endParaRPr lang="en-GB" sz="2100" dirty="0">
              <a:latin typeface="Arial Narrow" panose="020B0606020202030204" pitchFamily="34" charset="0"/>
            </a:endParaRPr>
          </a:p>
          <a:p>
            <a:pPr lvl="0"/>
            <a:r>
              <a:rPr lang="lt-LT" sz="2100" dirty="0">
                <a:latin typeface="Arial Narrow" panose="020B0606020202030204" pitchFamily="34" charset="0"/>
              </a:rPr>
              <a:t>Neišplėtoti ryšiai su Europa ir Rytais, todėl reikia nutiesti ilgalaikius tiltus. Kryptis – </a:t>
            </a:r>
            <a:r>
              <a:rPr lang="lt-LT" sz="2100" b="1" dirty="0">
                <a:latin typeface="Arial Narrow" panose="020B0606020202030204" pitchFamily="34" charset="0"/>
              </a:rPr>
              <a:t>sankryža</a:t>
            </a:r>
            <a:endParaRPr lang="en-GB" sz="2100" dirty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10225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MATRICA</a:t>
            </a:r>
            <a:endParaRPr lang="en-GB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872732"/>
              </p:ext>
            </p:extLst>
          </p:nvPr>
        </p:nvGraphicFramePr>
        <p:xfrm>
          <a:off x="-1" y="1"/>
          <a:ext cx="12192000" cy="736479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970962">
                  <a:extLst>
                    <a:ext uri="{9D8B030D-6E8A-4147-A177-3AD203B41FA5}">
                      <a16:colId xmlns:a16="http://schemas.microsoft.com/office/drawing/2014/main" val="1634841700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81891686"/>
                    </a:ext>
                  </a:extLst>
                </a:gridCol>
                <a:gridCol w="1414021">
                  <a:extLst>
                    <a:ext uri="{9D8B030D-6E8A-4147-A177-3AD203B41FA5}">
                      <a16:colId xmlns:a16="http://schemas.microsoft.com/office/drawing/2014/main" val="3123577503"/>
                    </a:ext>
                  </a:extLst>
                </a:gridCol>
                <a:gridCol w="1545996">
                  <a:extLst>
                    <a:ext uri="{9D8B030D-6E8A-4147-A177-3AD203B41FA5}">
                      <a16:colId xmlns:a16="http://schemas.microsoft.com/office/drawing/2014/main" val="3185391955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705757994"/>
                    </a:ext>
                  </a:extLst>
                </a:gridCol>
                <a:gridCol w="1513299">
                  <a:extLst>
                    <a:ext uri="{9D8B030D-6E8A-4147-A177-3AD203B41FA5}">
                      <a16:colId xmlns:a16="http://schemas.microsoft.com/office/drawing/2014/main" val="1152629436"/>
                    </a:ext>
                  </a:extLst>
                </a:gridCol>
                <a:gridCol w="1776434">
                  <a:extLst>
                    <a:ext uri="{9D8B030D-6E8A-4147-A177-3AD203B41FA5}">
                      <a16:colId xmlns:a16="http://schemas.microsoft.com/office/drawing/2014/main" val="3451602007"/>
                    </a:ext>
                  </a:extLst>
                </a:gridCol>
                <a:gridCol w="1775602">
                  <a:extLst>
                    <a:ext uri="{9D8B030D-6E8A-4147-A177-3AD203B41FA5}">
                      <a16:colId xmlns:a16="http://schemas.microsoft.com/office/drawing/2014/main" val="4285094433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Kryptys / temos</a:t>
                      </a: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Gyvybinga </a:t>
                      </a:r>
                      <a:r>
                        <a:rPr lang="lt-LT" sz="2000" noProof="0" dirty="0" err="1">
                          <a:effectLst/>
                        </a:rPr>
                        <a:t>bendruo</a:t>
                      </a:r>
                      <a:r>
                        <a:rPr lang="lt-LT" sz="2000" noProof="0" dirty="0"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menė</a:t>
                      </a: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Dingę pasauliai </a:t>
                      </a: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Creative </a:t>
                      </a:r>
                      <a:r>
                        <a:rPr lang="lt-LT" sz="2000" noProof="0" dirty="0" err="1">
                          <a:effectLst/>
                        </a:rPr>
                        <a:t>Landscapes</a:t>
                      </a:r>
                      <a:endParaRPr lang="lt-LT" sz="2000" noProof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 </a:t>
                      </a: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 err="1">
                          <a:effectLst/>
                        </a:rPr>
                        <a:t>smART</a:t>
                      </a:r>
                      <a:r>
                        <a:rPr lang="lt-LT" sz="2000" noProof="0" dirty="0">
                          <a:effectLst/>
                        </a:rPr>
                        <a:t> </a:t>
                      </a:r>
                      <a:r>
                        <a:rPr lang="lt-LT" sz="2000" noProof="0" dirty="0" err="1">
                          <a:effectLst/>
                        </a:rPr>
                        <a:t>port</a:t>
                      </a: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Skrajojantys olandai </a:t>
                      </a: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>
                          <a:effectLst/>
                        </a:rPr>
                        <a:t>Sankryža: tarp Rytų ir Vakarų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2000" noProof="0" dirty="0" err="1">
                          <a:effectLst/>
                        </a:rPr>
                        <a:t>Art</a:t>
                      </a:r>
                      <a:r>
                        <a:rPr lang="lt-LT" sz="2000" noProof="0" dirty="0">
                          <a:effectLst/>
                        </a:rPr>
                        <a:t> </a:t>
                      </a:r>
                      <a:r>
                        <a:rPr lang="lt-LT" sz="2000" noProof="0" dirty="0" err="1">
                          <a:effectLst/>
                        </a:rPr>
                        <a:t>Lab</a:t>
                      </a:r>
                      <a:endParaRPr lang="lt-LT" sz="20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extLst>
                  <a:ext uri="{0D108BD9-81ED-4DB2-BD59-A6C34878D82A}">
                    <a16:rowId xmlns:a16="http://schemas.microsoft.com/office/drawing/2014/main" val="4116088477"/>
                  </a:ext>
                </a:extLst>
              </a:tr>
              <a:tr h="741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Pjūviai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socialinis segmentas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istorinis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segmentas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viešųjų erdvių </a:t>
                      </a:r>
                      <a:r>
                        <a:rPr lang="en-US" sz="1600" dirty="0" err="1">
                          <a:effectLst/>
                        </a:rPr>
                        <a:t>segmentas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tarpsektorinis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segmentas</a:t>
                      </a:r>
                      <a:endParaRPr lang="lt-LT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uosto segmentas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tarpkultūrinis segmentas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kūrybinis segmentas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extLst>
                  <a:ext uri="{0D108BD9-81ED-4DB2-BD59-A6C34878D82A}">
                    <a16:rowId xmlns:a16="http://schemas.microsoft.com/office/drawing/2014/main" val="1122715653"/>
                  </a:ext>
                </a:extLst>
              </a:tr>
              <a:tr h="540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projektai </a:t>
                      </a:r>
                      <a:r>
                        <a:rPr lang="en-US" sz="1400" dirty="0" err="1">
                          <a:effectLst/>
                        </a:rPr>
                        <a:t>pristato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inovatyvias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sutelkiančias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kūrybinės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savi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en-US" sz="1400" dirty="0" err="1">
                          <a:effectLst/>
                        </a:rPr>
                        <a:t>raiškos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praktikas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skatina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tarpkultūrinį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tarptautinį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dialogą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užtikrina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visapusišką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įtrauktį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savirefleksiją</a:t>
                      </a:r>
                      <a:r>
                        <a:rPr lang="en-US" sz="1400" dirty="0">
                          <a:effectLst/>
                        </a:rPr>
                        <a:t>, kultūros </a:t>
                      </a:r>
                      <a:r>
                        <a:rPr lang="en-US" sz="1400" dirty="0" err="1">
                          <a:effectLst/>
                        </a:rPr>
                        <a:t>decentralizaciją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administravimo</a:t>
                      </a:r>
                      <a:r>
                        <a:rPr lang="en-US" sz="1400" dirty="0">
                          <a:effectLst/>
                        </a:rPr>
                        <a:t> kultūros </a:t>
                      </a:r>
                      <a:r>
                        <a:rPr lang="en-US" sz="1400" dirty="0" err="1">
                          <a:effectLst/>
                        </a:rPr>
                        <a:t>pokyčius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+mj-lt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projektai, </a:t>
                      </a:r>
                      <a:r>
                        <a:rPr lang="en-US" sz="1400" dirty="0" err="1">
                          <a:effectLst/>
                        </a:rPr>
                        <a:t>susiję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istorijos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refleksija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šiuolaikinėje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erdvėje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santykiu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praeities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šėšėliais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atminties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institucijų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prezentacija</a:t>
                      </a:r>
                      <a:r>
                        <a:rPr lang="en-US" sz="1400" dirty="0">
                          <a:effectLst/>
                        </a:rPr>
                        <a:t>, kultūros </a:t>
                      </a:r>
                      <a:r>
                        <a:rPr lang="en-US" sz="1400" dirty="0" err="1">
                          <a:effectLst/>
                        </a:rPr>
                        <a:t>paveldo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etninės</a:t>
                      </a:r>
                      <a:r>
                        <a:rPr lang="en-US" sz="1400" dirty="0">
                          <a:effectLst/>
                        </a:rPr>
                        <a:t> kultūros </a:t>
                      </a:r>
                      <a:r>
                        <a:rPr lang="en-US" sz="1400" dirty="0" err="1">
                          <a:effectLst/>
                        </a:rPr>
                        <a:t>aktualizavimu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postsovietine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transformacija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effectLst/>
                        </a:rPr>
                        <a:t>u</a:t>
                      </a:r>
                      <a:r>
                        <a:rPr lang="en-US" sz="1400" dirty="0" err="1">
                          <a:effectLst/>
                        </a:rPr>
                        <a:t>rban</a:t>
                      </a:r>
                      <a:r>
                        <a:rPr lang="en-US" sz="1400" dirty="0">
                          <a:effectLst/>
                        </a:rPr>
                        <a:t> city design</a:t>
                      </a:r>
                      <a:r>
                        <a:rPr lang="lt-LT" sz="1400" baseline="0" dirty="0">
                          <a:effectLst/>
                        </a:rPr>
                        <a:t> </a:t>
                      </a:r>
                      <a:r>
                        <a:rPr lang="lt-LT" sz="1400" baseline="0" dirty="0" err="1">
                          <a:effectLst/>
                        </a:rPr>
                        <a:t>and</a:t>
                      </a:r>
                      <a:r>
                        <a:rPr lang="lt-LT" sz="1400" baseline="0" dirty="0">
                          <a:effectLst/>
                        </a:rPr>
                        <a:t> </a:t>
                      </a:r>
                      <a:r>
                        <a:rPr lang="lt-LT" sz="1400" baseline="0" dirty="0" err="1">
                          <a:effectLst/>
                        </a:rPr>
                        <a:t>development</a:t>
                      </a:r>
                      <a:r>
                        <a:rPr lang="lt-LT" sz="1400" baseline="0" dirty="0">
                          <a:effectLst/>
                        </a:rPr>
                        <a:t>. Projektai </a:t>
                      </a:r>
                      <a:r>
                        <a:rPr lang="en-US" sz="1400" kern="1200" dirty="0" err="1">
                          <a:effectLst/>
                        </a:rPr>
                        <a:t>nukreipti</a:t>
                      </a:r>
                      <a:r>
                        <a:rPr lang="en-US" sz="1400" kern="1200" dirty="0">
                          <a:effectLst/>
                        </a:rPr>
                        <a:t> į </a:t>
                      </a:r>
                      <a:r>
                        <a:rPr lang="en-US" sz="1400" kern="1200" dirty="0" err="1">
                          <a:effectLst/>
                        </a:rPr>
                        <a:t>kūrybai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inspiruojančios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erdvės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įtvirtinimą</a:t>
                      </a:r>
                      <a:r>
                        <a:rPr lang="en-US" sz="1400" kern="1200" dirty="0">
                          <a:effectLst/>
                        </a:rPr>
                        <a:t>, </a:t>
                      </a:r>
                      <a:r>
                        <a:rPr lang="en-US" sz="1400" kern="1200" dirty="0" err="1">
                          <a:effectLst/>
                        </a:rPr>
                        <a:t>viešųjų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erdvių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humanizavimą</a:t>
                      </a:r>
                      <a:r>
                        <a:rPr lang="lt-LT" sz="1400" kern="1200" dirty="0">
                          <a:effectLst/>
                        </a:rPr>
                        <a:t>.</a:t>
                      </a: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Taip</a:t>
                      </a:r>
                      <a:r>
                        <a:rPr lang="en-GB" sz="1400" dirty="0">
                          <a:effectLst/>
                        </a:rPr>
                        <a:t> pat p</a:t>
                      </a:r>
                      <a:r>
                        <a:rPr lang="en-US" sz="1400" dirty="0" err="1">
                          <a:effectLst/>
                        </a:rPr>
                        <a:t>arkai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viešojo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meno</a:t>
                      </a:r>
                      <a:r>
                        <a:rPr lang="en-US" sz="1400" dirty="0">
                          <a:effectLst/>
                        </a:rPr>
                        <a:t> projektai, </a:t>
                      </a:r>
                      <a:r>
                        <a:rPr lang="en-US" sz="1400" dirty="0" err="1">
                          <a:effectLst/>
                        </a:rPr>
                        <a:t>kūno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architektūra</a:t>
                      </a:r>
                      <a:r>
                        <a:rPr lang="en-US" sz="1400" dirty="0">
                          <a:effectLst/>
                        </a:rPr>
                        <a:t>… </a:t>
                      </a:r>
                      <a:r>
                        <a:rPr lang="en-US" sz="1400" dirty="0" err="1">
                          <a:effectLst/>
                        </a:rPr>
                        <a:t>Kuršių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nerijos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nacionalinio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parko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išskirtinumą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potencialą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pab</a:t>
                      </a:r>
                      <a:r>
                        <a:rPr lang="lt-LT" sz="1400" dirty="0">
                          <a:effectLst/>
                        </a:rPr>
                        <a:t>rėžiantys projektai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tarpsritinės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programos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tarpinstituciniai</a:t>
                      </a:r>
                      <a:r>
                        <a:rPr lang="en-US" sz="1400" dirty="0">
                          <a:effectLst/>
                        </a:rPr>
                        <a:t> projektai, </a:t>
                      </a:r>
                      <a:r>
                        <a:rPr lang="en-US" sz="1400" dirty="0" err="1">
                          <a:effectLst/>
                        </a:rPr>
                        <a:t>inicijuojantys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skatinantys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kūrybines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sinergijas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bei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naujas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jungtis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platformas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komunikacijai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kūrybines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industrijas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alternatyvios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energijos</a:t>
                      </a:r>
                      <a:r>
                        <a:rPr lang="en-US" sz="1400" dirty="0">
                          <a:effectLst/>
                        </a:rPr>
                        <a:t>, Carbon free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en-US" sz="1400" dirty="0" err="1">
                          <a:effectLst/>
                        </a:rPr>
                        <a:t>ar</a:t>
                      </a:r>
                      <a:r>
                        <a:rPr lang="en-US" sz="1400" dirty="0">
                          <a:effectLst/>
                        </a:rPr>
                        <a:t> Go Green </a:t>
                      </a:r>
                      <a:r>
                        <a:rPr lang="en-US" sz="1400" dirty="0" err="1">
                          <a:effectLst/>
                        </a:rPr>
                        <a:t>stratetgijų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diegimą</a:t>
                      </a:r>
                      <a:r>
                        <a:rPr lang="en-US" sz="1400" dirty="0">
                          <a:effectLst/>
                        </a:rPr>
                        <a:t>. Tai – </a:t>
                      </a:r>
                      <a:r>
                        <a:rPr lang="en-US" sz="1400" dirty="0" err="1">
                          <a:effectLst/>
                        </a:rPr>
                        <a:t>bendradarbiavimo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akademinėmis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verslo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turizmo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inovacijų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technologijų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kitų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sričių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institucijomis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tyrėjais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apsikeitimo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patirtimi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žiniomis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platforma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projektai </a:t>
                      </a:r>
                      <a:r>
                        <a:rPr lang="en-US" sz="1400" dirty="0" err="1">
                          <a:effectLst/>
                        </a:rPr>
                        <a:t>orientuoti</a:t>
                      </a:r>
                      <a:r>
                        <a:rPr lang="en-US" sz="1400" dirty="0">
                          <a:effectLst/>
                        </a:rPr>
                        <a:t> į </a:t>
                      </a:r>
                      <a:r>
                        <a:rPr lang="en-US" sz="1400" dirty="0" err="1">
                          <a:effectLst/>
                        </a:rPr>
                        <a:t>miesto-uosto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santykį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viešų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erdvių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pozicionavimą</a:t>
                      </a:r>
                      <a:r>
                        <a:rPr lang="en-US" sz="1400" dirty="0">
                          <a:effectLst/>
                        </a:rPr>
                        <a:t>,., </a:t>
                      </a:r>
                      <a:r>
                        <a:rPr lang="lt-LT" sz="1400" dirty="0">
                          <a:effectLst/>
                        </a:rPr>
                        <a:t>kūrybiniams</a:t>
                      </a:r>
                      <a:r>
                        <a:rPr lang="lt-LT" sz="1400" baseline="0" dirty="0">
                          <a:effectLst/>
                        </a:rPr>
                        <a:t> projektams buvusio uosto erdvėse..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j-lt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kultūriniai</a:t>
                      </a:r>
                      <a:r>
                        <a:rPr lang="en-US" sz="1400" dirty="0">
                          <a:effectLst/>
                        </a:rPr>
                        <a:t> projektai </a:t>
                      </a:r>
                      <a:r>
                        <a:rPr lang="en-US" sz="1400" dirty="0" err="1">
                          <a:effectLst/>
                        </a:rPr>
                        <a:t>susijęs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sąlyčiu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Europos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Rytų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Europos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šalių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patirtimi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kūrybiniu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potencialu</a:t>
                      </a:r>
                      <a:r>
                        <a:rPr lang="en-US" sz="1400" dirty="0">
                          <a:effectLst/>
                        </a:rPr>
                        <a:t>..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j-lt"/>
                      </a:endParaRPr>
                    </a:p>
                  </a:txBody>
                  <a:tcPr marL="19502" marR="1950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projektai, susiję su kūrybinių</a:t>
                      </a:r>
                      <a:r>
                        <a:rPr lang="lt-LT" sz="1400" baseline="0" dirty="0">
                          <a:effectLst/>
                        </a:rPr>
                        <a:t> sąlygų menininkams sudarymu: k</a:t>
                      </a:r>
                      <a:r>
                        <a:rPr lang="lt-LT" sz="1400" dirty="0">
                          <a:effectLst/>
                        </a:rPr>
                        <a:t>ūrybinės laboratorijos, rezidencijos, mainų programos. Meno kolonijų tradicijų puoselėjimas..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502" marR="19502" marT="0" marB="0"/>
                </a:tc>
                <a:extLst>
                  <a:ext uri="{0D108BD9-81ED-4DB2-BD59-A6C34878D82A}">
                    <a16:rowId xmlns:a16="http://schemas.microsoft.com/office/drawing/2014/main" val="75392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56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9" y="4085962"/>
            <a:ext cx="4206605" cy="27983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83" y="2184283"/>
            <a:ext cx="3422871" cy="227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700" y="0"/>
            <a:ext cx="3420152" cy="2255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427" y="4235427"/>
            <a:ext cx="3976134" cy="264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0188" y="0"/>
            <a:ext cx="5243014" cy="1749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8872" y="0"/>
            <a:ext cx="2813128" cy="4235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943" y="4235428"/>
            <a:ext cx="3312493" cy="2648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9870" y="1718075"/>
            <a:ext cx="3801598" cy="2517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3" y="-1283526"/>
            <a:ext cx="2739598" cy="28955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1468" y="2094144"/>
            <a:ext cx="2847404" cy="2497830"/>
          </a:xfrm>
          <a:prstGeom prst="rect">
            <a:avLst/>
          </a:prstGeom>
        </p:spPr>
      </p:pic>
      <p:pic>
        <p:nvPicPr>
          <p:cNvPr id="1026" name="Picture 2" descr="Vaizdo rezultatas pagal užklausą „facebook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20" y="1718075"/>
            <a:ext cx="540927" cy="54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KUR ESAME?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latin typeface="Arial Narrow" panose="020B0606020202030204" pitchFamily="34" charset="0"/>
              </a:rPr>
              <a:t>2016 m. gegužės 24 d. buvo pateikta paraiška konkursui. </a:t>
            </a:r>
          </a:p>
          <a:p>
            <a:r>
              <a:rPr lang="lt-LT" dirty="0">
                <a:latin typeface="Arial Narrow" panose="020B0606020202030204" pitchFamily="34" charset="0"/>
              </a:rPr>
              <a:t>2016 m. birželio 20-21 d. vyko išankstinė Europos kultūros sostinės 2022 atranka. Į II etapą atrinkti Kaunas ir Klaipėda.</a:t>
            </a:r>
          </a:p>
          <a:p>
            <a:r>
              <a:rPr lang="lt-LT" dirty="0">
                <a:latin typeface="Arial Narrow" panose="020B0606020202030204" pitchFamily="34" charset="0"/>
              </a:rPr>
              <a:t>II etapo paraišką turime pateikti 2017 m. vasario 28 d.</a:t>
            </a:r>
          </a:p>
          <a:p>
            <a:r>
              <a:rPr lang="lt-LT" dirty="0">
                <a:latin typeface="Arial Narrow" panose="020B0606020202030204" pitchFamily="34" charset="0"/>
              </a:rPr>
              <a:t>Kovo pabaigoje tarptautinės komisijos vizitas Klaipėdoje</a:t>
            </a:r>
            <a:r>
              <a:rPr lang="en-GB" dirty="0">
                <a:latin typeface="Arial Narrow" panose="020B0606020202030204" pitchFamily="34" charset="0"/>
              </a:rPr>
              <a:t>.</a:t>
            </a:r>
            <a:endParaRPr lang="lt-LT" dirty="0">
              <a:latin typeface="Arial Narrow" panose="020B0606020202030204" pitchFamily="34" charset="0"/>
            </a:endParaRPr>
          </a:p>
          <a:p>
            <a:r>
              <a:rPr lang="lt-LT" dirty="0">
                <a:latin typeface="Arial Narrow" panose="020B0606020202030204" pitchFamily="34" charset="0"/>
              </a:rPr>
              <a:t>Galutinis sprendimas – 2017 m. kovo 29 d.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383" y="185863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728" y="624110"/>
            <a:ext cx="10052885" cy="656050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latin typeface="Arial Narrow" panose="020B0606020202030204" pitchFamily="34" charset="0"/>
              </a:rPr>
              <a:t>Atrankos kriterijai:</a:t>
            </a:r>
            <a:br>
              <a:rPr lang="lt-LT" dirty="0">
                <a:latin typeface="Arial Narrow" panose="020B0606020202030204" pitchFamily="34" charset="0"/>
              </a:rPr>
            </a:br>
            <a:endParaRPr lang="lt-LT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728" y="1572768"/>
            <a:ext cx="10052884" cy="4338454"/>
          </a:xfrm>
        </p:spPr>
        <p:txBody>
          <a:bodyPr>
            <a:normAutofit/>
          </a:bodyPr>
          <a:lstStyle/>
          <a:p>
            <a:endParaRPr lang="lt-LT" dirty="0"/>
          </a:p>
          <a:p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Įnašas į ilgalaikę kultūros strategiją </a:t>
            </a:r>
          </a:p>
          <a:p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Europinis aspektas </a:t>
            </a:r>
          </a:p>
          <a:p>
            <a:r>
              <a:rPr lang="pt-BR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Kultūros ir meno turinys </a:t>
            </a:r>
          </a:p>
          <a:p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Įgyvendinimo pajėgumai </a:t>
            </a:r>
          </a:p>
          <a:p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Informavimo veikla (santykis su bendruomene) </a:t>
            </a:r>
          </a:p>
          <a:p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Valdymas  (organizacinis, finansinis, komunkaci</a:t>
            </a:r>
            <a:r>
              <a:rPr lang="en-US" sz="2200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nis</a:t>
            </a:r>
            <a:r>
              <a:rPr lang="lt-LT" sz="2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 </a:t>
            </a:r>
          </a:p>
          <a:p>
            <a:endParaRPr lang="lt-LT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188" y="4390137"/>
            <a:ext cx="1950889" cy="1030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188" y="2217863"/>
            <a:ext cx="1950889" cy="1524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756" y="485750"/>
            <a:ext cx="2889754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Arial Narrow" panose="020B0606020202030204" pitchFamily="34" charset="0"/>
              </a:rPr>
              <a:t>AtSakYTi</a:t>
            </a:r>
            <a:r>
              <a:rPr lang="en-GB" b="1" dirty="0">
                <a:latin typeface="Arial Narrow" panose="020B0606020202030204" pitchFamily="34" charset="0"/>
              </a:rPr>
              <a:t>:</a:t>
            </a:r>
            <a:br>
              <a:rPr lang="en-GB" b="1" dirty="0">
                <a:latin typeface="Arial Narrow" panose="020B0606020202030204" pitchFamily="34" charset="0"/>
              </a:rPr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err="1">
                <a:latin typeface="Arial Narrow" panose="020B0606020202030204" pitchFamily="34" charset="0"/>
              </a:rPr>
              <a:t>Kodėl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mūsų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miestui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reikia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būtent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ECoC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titulo</a:t>
            </a:r>
            <a:r>
              <a:rPr lang="en-GB" dirty="0">
                <a:latin typeface="Arial Narrow" panose="020B0606020202030204" pitchFamily="34" charset="0"/>
              </a:rPr>
              <a:t>? </a:t>
            </a:r>
            <a:r>
              <a:rPr lang="en-GB" u="sng" dirty="0" err="1">
                <a:latin typeface="Arial Narrow" panose="020B0606020202030204" pitchFamily="34" charset="0"/>
              </a:rPr>
              <a:t>Pabrėžti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lt-LT" u="sng" dirty="0">
                <a:latin typeface="Arial Narrow" panose="020B0606020202030204" pitchFamily="34" charset="0"/>
              </a:rPr>
              <a:t>išskirtinumą</a:t>
            </a:r>
            <a:r>
              <a:rPr lang="en-GB" u="sng" dirty="0">
                <a:latin typeface="Arial Narrow" panose="020B0606020202030204" pitchFamily="34" charset="0"/>
              </a:rPr>
              <a:t> (</a:t>
            </a:r>
            <a:r>
              <a:rPr lang="en-GB" u="sng" dirty="0" err="1">
                <a:latin typeface="Arial Narrow" panose="020B0606020202030204" pitchFamily="34" charset="0"/>
              </a:rPr>
              <a:t>kodėl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mes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norime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labiau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už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kitus</a:t>
            </a:r>
            <a:r>
              <a:rPr lang="en-GB" u="sng" dirty="0">
                <a:latin typeface="Arial Narrow" panose="020B0606020202030204" pitchFamily="34" charset="0"/>
              </a:rPr>
              <a:t>???)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Kuo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mūsų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problematika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skiriasi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nuo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lt-LT" dirty="0">
                <a:latin typeface="Arial Narrow" panose="020B0606020202030204" pitchFamily="34" charset="0"/>
              </a:rPr>
              <a:t>kitų miestų</a:t>
            </a:r>
            <a:r>
              <a:rPr lang="en-GB" dirty="0">
                <a:latin typeface="Arial Narrow" panose="020B0606020202030204" pitchFamily="34" charset="0"/>
              </a:rPr>
              <a:t>? </a:t>
            </a:r>
            <a:r>
              <a:rPr lang="en-GB" u="sng" dirty="0" err="1">
                <a:latin typeface="Arial Narrow" panose="020B0606020202030204" pitchFamily="34" charset="0"/>
              </a:rPr>
              <a:t>Išryškinti</a:t>
            </a:r>
            <a:r>
              <a:rPr lang="en-GB" u="sng" dirty="0">
                <a:latin typeface="Arial Narrow" panose="020B0606020202030204" pitchFamily="34" charset="0"/>
              </a:rPr>
              <a:t> </a:t>
            </a:r>
            <a:r>
              <a:rPr lang="en-GB" u="sng" dirty="0" err="1">
                <a:latin typeface="Arial Narrow" panose="020B0606020202030204" pitchFamily="34" charset="0"/>
              </a:rPr>
              <a:t>autentiškumą</a:t>
            </a:r>
            <a:r>
              <a:rPr lang="en-GB" u="sng" dirty="0">
                <a:latin typeface="Arial Narrow" panose="020B0606020202030204" pitchFamily="34" charset="0"/>
              </a:rPr>
              <a:t> per </a:t>
            </a:r>
            <a:r>
              <a:rPr lang="en-GB" u="sng" dirty="0" err="1">
                <a:latin typeface="Arial Narrow" panose="020B0606020202030204" pitchFamily="34" charset="0"/>
              </a:rPr>
              <a:t>programą</a:t>
            </a:r>
            <a:r>
              <a:rPr lang="en-GB" dirty="0">
                <a:latin typeface="Arial Narrow" panose="020B0606020202030204" pitchFamily="34" charset="0"/>
              </a:rPr>
              <a:t>.</a:t>
            </a:r>
          </a:p>
          <a:p>
            <a:r>
              <a:rPr lang="en-GB" dirty="0" err="1">
                <a:latin typeface="Arial Narrow" panose="020B0606020202030204" pitchFamily="34" charset="0"/>
              </a:rPr>
              <a:t>Kodėl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būtent</a:t>
            </a:r>
            <a:r>
              <a:rPr lang="en-GB" dirty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dabar</a:t>
            </a:r>
            <a:r>
              <a:rPr lang="en-GB" dirty="0">
                <a:latin typeface="Arial Narrow" panose="020B0606020202030204" pitchFamily="34" charset="0"/>
              </a:rPr>
              <a:t>??? </a:t>
            </a:r>
            <a:endParaRPr lang="lt-LT" dirty="0">
              <a:latin typeface="Arial Narrow" panose="020B0606020202030204" pitchFamily="34" charset="0"/>
            </a:endParaRPr>
          </a:p>
          <a:p>
            <a:endParaRPr lang="lt-LT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437" y="145223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KO</a:t>
            </a:r>
            <a:r>
              <a:rPr lang="lt-LT" b="1" dirty="0">
                <a:latin typeface="Arial Narrow" panose="020B0606020202030204" pitchFamily="34" charset="0"/>
              </a:rPr>
              <a:t>DĖL?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4"/>
            <a:ext cx="10096256" cy="42076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t-LT" sz="7600" dirty="0">
                <a:latin typeface="Arial Narrow" panose="020B0606020202030204" pitchFamily="34" charset="0"/>
              </a:rPr>
              <a:t>Mes stengiamės labiau, nes, kai esi nuo pagrindinių kultūros centrų nutolęs regionas, negali leisti, kad jame būtų: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muzikos negirdėjusių ar teatro stebuklo neatradusių vaikų, nes jie kurs mūsų regiono ir visos Europos ateitį;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regione nenorinčių pasilikti jaunuolių, nes jiems trūksta </a:t>
            </a:r>
            <a:r>
              <a:rPr lang="lt-LT" sz="7600" dirty="0" err="1">
                <a:latin typeface="Arial Narrow" panose="020B0606020202030204" pitchFamily="34" charset="0"/>
              </a:rPr>
              <a:t>inovatyvaus</a:t>
            </a:r>
            <a:r>
              <a:rPr lang="lt-LT" sz="7600" dirty="0">
                <a:latin typeface="Arial Narrow" panose="020B0606020202030204" pitchFamily="34" charset="0"/>
              </a:rPr>
              <a:t> laisvalaikio, patrauklių viešųjų erdvių, tikėjimo savo miesto ateitimi;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nebendraujančių kaimynų ir nesišypsančių senolių, nes negatyvi bendruomenė </a:t>
            </a:r>
            <a:r>
              <a:rPr lang="lt-LT" sz="7600" dirty="0" err="1">
                <a:latin typeface="Arial Narrow" panose="020B0606020202030204" pitchFamily="34" charset="0"/>
              </a:rPr>
              <a:t>stagnuoja</a:t>
            </a:r>
            <a:r>
              <a:rPr lang="lt-LT" sz="7600" dirty="0">
                <a:latin typeface="Arial Narrow" panose="020B0606020202030204" pitchFamily="34" charset="0"/>
              </a:rPr>
              <a:t>, o nejuda į priekį; 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tuščių parodinių ir koncertinių salių, nes jų išlaikymas miestui per daug kainuoja;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nesąveikaujančių įvairių sričių menininkų, nes jų ir taip trūkumas, o uždarumas tik dar labiau didina atskirtį;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pamiršta istorija, nes tai formuoja visuomenę be šaknų ir savasties;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nepažinti </a:t>
            </a:r>
            <a:r>
              <a:rPr lang="en-GB" sz="7600" dirty="0">
                <a:latin typeface="Arial Narrow" panose="020B0606020202030204" pitchFamily="34" charset="0"/>
              </a:rPr>
              <a:t>“</a:t>
            </a:r>
            <a:r>
              <a:rPr lang="lt-LT" sz="7600" dirty="0">
                <a:latin typeface="Arial Narrow" panose="020B0606020202030204" pitchFamily="34" charset="0"/>
              </a:rPr>
              <a:t>kitokie</a:t>
            </a:r>
            <a:r>
              <a:rPr lang="en-GB" sz="7600" dirty="0">
                <a:latin typeface="Arial Narrow" panose="020B0606020202030204" pitchFamily="34" charset="0"/>
              </a:rPr>
              <a:t>”</a:t>
            </a:r>
            <a:r>
              <a:rPr lang="lt-LT" sz="7600" dirty="0">
                <a:latin typeface="Arial Narrow" panose="020B0606020202030204" pitchFamily="34" charset="0"/>
              </a:rPr>
              <a:t>, nes </a:t>
            </a:r>
            <a:r>
              <a:rPr lang="en-GB" sz="7600" dirty="0">
                <a:latin typeface="Arial Narrow" panose="020B0606020202030204" pitchFamily="34" charset="0"/>
              </a:rPr>
              <a:t>ne</a:t>
            </a:r>
            <a:r>
              <a:rPr lang="lt-LT" sz="7600" dirty="0">
                <a:latin typeface="Arial Narrow" panose="020B0606020202030204" pitchFamily="34" charset="0"/>
              </a:rPr>
              <a:t>žinojimas gimdo baimę ir agresiją;</a:t>
            </a:r>
          </a:p>
          <a:p>
            <a:r>
              <a:rPr lang="lt-LT" sz="7600" dirty="0">
                <a:latin typeface="Arial Narrow" panose="020B0606020202030204" pitchFamily="34" charset="0"/>
              </a:rPr>
              <a:t>- būti tik miestu prie jūros, bet ne uostamiesčiu, nes tada nesiilgime vandenyno...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983" y="155383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KO</a:t>
            </a:r>
            <a:r>
              <a:rPr lang="lt-LT" b="1" dirty="0">
                <a:latin typeface="Arial Narrow" panose="020B0606020202030204" pitchFamily="34" charset="0"/>
              </a:rPr>
              <a:t>DĖL DABAR?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47740"/>
          </a:xfrm>
        </p:spPr>
        <p:txBody>
          <a:bodyPr>
            <a:normAutofit fontScale="77500" lnSpcReduction="20000"/>
          </a:bodyPr>
          <a:lstStyle/>
          <a:p>
            <a:r>
              <a:rPr lang="lt-LT" sz="2500" dirty="0">
                <a:latin typeface="Arial Narrow" panose="020B0606020202030204" pitchFamily="34" charset="0"/>
              </a:rPr>
              <a:t>Mes turime daugiau erdvės tikrų profesionalų kūrybinėms idėjoms, nes mažai konkurencijos… Tačiau esame tuštėjantis miestas, nes pramoninis jo įvaizdis “atbaido” kūrybinį potencialą… </a:t>
            </a:r>
          </a:p>
          <a:p>
            <a:r>
              <a:rPr lang="lt-LT" sz="2500" dirty="0">
                <a:latin typeface="Arial Narrow" panose="020B0606020202030204" pitchFamily="34" charset="0"/>
              </a:rPr>
              <a:t>Mes negalime užsimerkti prieš pasaulio problemas, nes esame paribio miestas, galintis tiesti tiltus… </a:t>
            </a:r>
          </a:p>
          <a:p>
            <a:r>
              <a:rPr lang="lt-LT" sz="2500" dirty="0">
                <a:latin typeface="Arial Narrow" panose="020B0606020202030204" pitchFamily="34" charset="0"/>
              </a:rPr>
              <a:t>Mes turime pasikeisti dabar, nes tai leis išsaugoti jaunimą, pritraukti savo srities profesionalus, </a:t>
            </a:r>
            <a:r>
              <a:rPr lang="lt-LT" sz="2500" dirty="0" err="1">
                <a:latin typeface="Arial Narrow" panose="020B0606020202030204" pitchFamily="34" charset="0"/>
              </a:rPr>
              <a:t>įveiklinti</a:t>
            </a:r>
            <a:r>
              <a:rPr lang="lt-LT" sz="2500" dirty="0">
                <a:latin typeface="Arial Narrow" panose="020B0606020202030204" pitchFamily="34" charset="0"/>
              </a:rPr>
              <a:t> bendruomenę ir tokiu būdu užtikrinti miesto siekį judėti į priekį, nes pati kelionė yra </a:t>
            </a:r>
            <a:r>
              <a:rPr lang="en-GB" sz="2500" dirty="0" err="1">
                <a:latin typeface="Arial Narrow" panose="020B0606020202030204" pitchFamily="34" charset="0"/>
              </a:rPr>
              <a:t>tikslas</a:t>
            </a:r>
            <a:r>
              <a:rPr lang="lt-LT" sz="2500" dirty="0">
                <a:latin typeface="Arial Narrow" panose="020B0606020202030204" pitchFamily="34" charset="0"/>
              </a:rPr>
              <a:t>. Kelionė į kultūrą, į žmones… </a:t>
            </a:r>
          </a:p>
          <a:p>
            <a:r>
              <a:rPr lang="lt-LT" sz="2500" dirty="0">
                <a:latin typeface="Arial Narrow" panose="020B0606020202030204" pitchFamily="34" charset="0"/>
              </a:rPr>
              <a:t>Būdami atviri, tapsime įdomūs ir Europai, kurios dalimi jau seniai esame. O kartu parplėsime EU demokratijos ribas  į Rytus, nes dar esame išsaugoję postsovietinę atmintį bei pagimdę naują europietišką kartą. </a:t>
            </a:r>
          </a:p>
          <a:p>
            <a:r>
              <a:rPr lang="lt-LT" sz="2500" dirty="0">
                <a:latin typeface="Arial Narrow" panose="020B0606020202030204" pitchFamily="34" charset="0"/>
              </a:rPr>
              <a:t>Mes turime pasistengti labiau, nes norime, kad tai nebūtų vienadienis santykis, bet ilgalaikis ryšys, nes mes norime, kad jūs sugrįžtumėte…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823" y="135063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540569"/>
            <a:ext cx="9603275" cy="1049235"/>
          </a:xfrm>
        </p:spPr>
        <p:txBody>
          <a:bodyPr>
            <a:normAutofit/>
          </a:bodyPr>
          <a:lstStyle/>
          <a:p>
            <a:r>
              <a:rPr lang="lt-LT" b="1" dirty="0">
                <a:latin typeface="Arial Narrow" panose="020B0606020202030204" pitchFamily="34" charset="0"/>
              </a:rPr>
              <a:t>KOncepCijų versijos</a:t>
            </a:r>
            <a:br>
              <a:rPr lang="en-GB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9460"/>
          </a:xfrm>
        </p:spPr>
        <p:txBody>
          <a:bodyPr>
            <a:normAutofit/>
          </a:bodyPr>
          <a:lstStyle/>
          <a:p>
            <a:r>
              <a:rPr lang="lt-LT" sz="2400" b="1" dirty="0">
                <a:latin typeface="Arial Narrow" panose="020B0606020202030204" pitchFamily="34" charset="0"/>
              </a:rPr>
              <a:t>BUILDING COMMUNITY</a:t>
            </a:r>
            <a:r>
              <a:rPr lang="en-GB" sz="2400" b="1" dirty="0">
                <a:latin typeface="Arial Narrow" panose="020B0606020202030204" pitchFamily="34" charset="0"/>
              </a:rPr>
              <a:t> = </a:t>
            </a:r>
            <a:r>
              <a:rPr lang="lt-LT" sz="2400" b="1" dirty="0">
                <a:latin typeface="Arial Narrow" panose="020B0606020202030204" pitchFamily="34" charset="0"/>
              </a:rPr>
              <a:t>BUILDING BRIDGES</a:t>
            </a:r>
            <a:r>
              <a:rPr lang="en-GB" sz="2400" b="1" dirty="0">
                <a:latin typeface="Arial Narrow" panose="020B0606020202030204" pitchFamily="34" charset="0"/>
              </a:rPr>
              <a:t> = </a:t>
            </a:r>
            <a:r>
              <a:rPr lang="lt-LT" sz="2400" b="1" dirty="0">
                <a:latin typeface="Arial Narrow" panose="020B0606020202030204" pitchFamily="34" charset="0"/>
              </a:rPr>
              <a:t>BUILDING EUROPE</a:t>
            </a:r>
            <a:r>
              <a:rPr lang="en-GB" sz="2400" b="1" dirty="0">
                <a:latin typeface="Arial Narrow" panose="020B0606020202030204" pitchFamily="34" charset="0"/>
              </a:rPr>
              <a:t> / AUGINAME BENDRUOMEN</a:t>
            </a:r>
            <a:r>
              <a:rPr lang="lt-LT" sz="2400" b="1" dirty="0">
                <a:latin typeface="Arial Narrow" panose="020B0606020202030204" pitchFamily="34" charset="0"/>
              </a:rPr>
              <a:t>Ę </a:t>
            </a:r>
            <a:r>
              <a:rPr lang="en-GB" sz="2400" b="1" dirty="0">
                <a:latin typeface="Arial Narrow" panose="020B0606020202030204" pitchFamily="34" charset="0"/>
              </a:rPr>
              <a:t>=</a:t>
            </a:r>
            <a:r>
              <a:rPr lang="lt-LT" sz="2400" b="1" dirty="0">
                <a:latin typeface="Arial Narrow" panose="020B0606020202030204" pitchFamily="34" charset="0"/>
              </a:rPr>
              <a:t> TIESIAME TILTUS </a:t>
            </a:r>
            <a:r>
              <a:rPr lang="en-GB" sz="2400" b="1" dirty="0">
                <a:latin typeface="Arial Narrow" panose="020B0606020202030204" pitchFamily="34" charset="0"/>
              </a:rPr>
              <a:t>=</a:t>
            </a:r>
            <a:r>
              <a:rPr lang="lt-LT" sz="2400" b="1" dirty="0">
                <a:latin typeface="Arial Narrow" panose="020B0606020202030204" pitchFamily="34" charset="0"/>
              </a:rPr>
              <a:t> KURIAME EUROPĄ</a:t>
            </a:r>
          </a:p>
          <a:p>
            <a:r>
              <a:rPr lang="en-GB" sz="2400" b="1" dirty="0">
                <a:latin typeface="Arial Narrow" panose="020B0606020202030204" pitchFamily="34" charset="0"/>
              </a:rPr>
              <a:t>TRANSITION </a:t>
            </a:r>
            <a:r>
              <a:rPr lang="lt-LT" sz="2400" b="1" dirty="0">
                <a:latin typeface="Arial Narrow" panose="020B0606020202030204" pitchFamily="34" charset="0"/>
              </a:rPr>
              <a:t>to CREATIVE CITY / KŪRYBINIO MIESTO LINK</a:t>
            </a:r>
            <a:endParaRPr lang="en-GB" sz="2400" dirty="0">
              <a:latin typeface="Arial Narrow" panose="020B0606020202030204" pitchFamily="34" charset="0"/>
            </a:endParaRPr>
          </a:p>
          <a:p>
            <a:r>
              <a:rPr lang="en-GB" sz="2400" b="1" dirty="0">
                <a:latin typeface="Arial Narrow" panose="020B0606020202030204" pitchFamily="34" charset="0"/>
              </a:rPr>
              <a:t> </a:t>
            </a:r>
            <a:r>
              <a:rPr lang="lt-LT" sz="2400" b="1" dirty="0">
                <a:latin typeface="Arial Narrow" panose="020B0606020202030204" pitchFamily="34" charset="0"/>
              </a:rPr>
              <a:t>EVERYONE PARTICIPATES / DALYVAUJA VISI</a:t>
            </a:r>
          </a:p>
          <a:p>
            <a:endParaRPr lang="en-GB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22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102251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13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latin typeface="Arial Narrow" panose="020B0606020202030204" pitchFamily="34" charset="0"/>
              </a:rPr>
              <a:t>PROGRAMOS VIZIJA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2400" dirty="0">
                <a:latin typeface="Arial Narrow" panose="020B0606020202030204" pitchFamily="34" charset="0"/>
              </a:rPr>
              <a:t>Bendruomenės gyvybingumas, įtvirtinantis pokyčius, ir naujos europinės kultūrinės platformos sukūrimas nuolat čia gyvenančiam ir laikinai atvykstančiam. </a:t>
            </a:r>
          </a:p>
          <a:p>
            <a:r>
              <a:rPr lang="lt-LT" sz="2400" dirty="0">
                <a:latin typeface="Arial Narrow" panose="020B0606020202030204" pitchFamily="34" charset="0"/>
              </a:rPr>
              <a:t>Būtent vietinio gyventojo / bendruomenės įtraukimas į kūrybines veiklas ir jų refleksiją, atsivėrimas naujoms idėjoms ir iššūkiams, bendradarbiavimas ir komunikacija tarpusavyje ir su aplinka, simbolizuojantys mąstymo pokyčius (orientacija į kritišką, tolerantišką, kūrybišką asmenybę) – turėtų tapti naujos miesto ir regiono gyvasties esme.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965" y="149413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7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Narrow" panose="020B0606020202030204" pitchFamily="34" charset="0"/>
              </a:rPr>
              <a:t>PRINCIPAI</a:t>
            </a:r>
            <a:r>
              <a:rPr lang="lt-LT" b="1" dirty="0">
                <a:latin typeface="Arial Narrow" panose="020B0606020202030204" pitchFamily="34" charset="0"/>
              </a:rPr>
              <a:t> MENUOMENEI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853755"/>
            <a:ext cx="10256512" cy="4132266"/>
          </a:xfrm>
        </p:spPr>
        <p:txBody>
          <a:bodyPr>
            <a:noAutofit/>
          </a:bodyPr>
          <a:lstStyle/>
          <a:p>
            <a:r>
              <a:rPr lang="lt-LT" b="1" i="1" dirty="0" err="1">
                <a:latin typeface="Arial Narrow" panose="020B0606020202030204" pitchFamily="34" charset="0"/>
              </a:rPr>
              <a:t>Start-up</a:t>
            </a:r>
            <a:r>
              <a:rPr lang="lt-LT" b="1" dirty="0">
                <a:latin typeface="Arial Narrow" panose="020B0606020202030204" pitchFamily="34" charset="0"/>
              </a:rPr>
              <a:t> principas</a:t>
            </a:r>
            <a:r>
              <a:rPr lang="lt-LT" dirty="0">
                <a:latin typeface="Arial Narrow" panose="020B0606020202030204" pitchFamily="34" charset="0"/>
              </a:rPr>
              <a:t>, akcentuojantis tinkamą infrastruktūrą ir finansines sąlygas mobiliems menininkams kurti regione: </a:t>
            </a:r>
            <a:r>
              <a:rPr lang="en-GB" dirty="0">
                <a:latin typeface="Arial Narrow" panose="020B0606020202030204" pitchFamily="34" charset="0"/>
              </a:rPr>
              <a:t>rezidencijos, </a:t>
            </a:r>
            <a:r>
              <a:rPr lang="en-GB" dirty="0" err="1">
                <a:latin typeface="Arial Narrow" panose="020B0606020202030204" pitchFamily="34" charset="0"/>
              </a:rPr>
              <a:t>stipendijos</a:t>
            </a:r>
            <a:r>
              <a:rPr lang="en-GB" dirty="0">
                <a:latin typeface="Arial Narrow" panose="020B0606020202030204" pitchFamily="34" charset="0"/>
              </a:rPr>
              <a:t>….</a:t>
            </a:r>
            <a:r>
              <a:rPr lang="lt-LT" dirty="0">
                <a:latin typeface="Arial Narrow" panose="020B0606020202030204" pitchFamily="34" charset="0"/>
              </a:rPr>
              <a:t>T</a:t>
            </a:r>
            <a:r>
              <a:rPr lang="en-GB" dirty="0" err="1">
                <a:latin typeface="Arial Narrow" panose="020B0606020202030204" pitchFamily="34" charset="0"/>
              </a:rPr>
              <a:t>ai</a:t>
            </a:r>
            <a:r>
              <a:rPr lang="en-GB" dirty="0">
                <a:latin typeface="Arial Narrow" panose="020B0606020202030204" pitchFamily="34" charset="0"/>
              </a:rPr>
              <a:t> grind</a:t>
            </a:r>
            <a:r>
              <a:rPr lang="lt-LT" dirty="0" err="1">
                <a:latin typeface="Arial Narrow" panose="020B0606020202030204" pitchFamily="34" charset="0"/>
              </a:rPr>
              <a:t>žiama</a:t>
            </a:r>
            <a:r>
              <a:rPr lang="lt-LT" dirty="0">
                <a:latin typeface="Arial Narrow" panose="020B0606020202030204" pitchFamily="34" charset="0"/>
              </a:rPr>
              <a:t> tranzito idėja.. menininkai čia nuolatos atvykdavo ir išvykdavo. Šiuolaikinio pasaulio </a:t>
            </a:r>
            <a:r>
              <a:rPr lang="lt-LT" dirty="0" err="1">
                <a:latin typeface="Arial Narrow" panose="020B0606020202030204" pitchFamily="34" charset="0"/>
              </a:rPr>
              <a:t>judumas</a:t>
            </a:r>
            <a:r>
              <a:rPr lang="lt-LT" dirty="0">
                <a:latin typeface="Arial Narrow" panose="020B0606020202030204" pitchFamily="34" charset="0"/>
              </a:rPr>
              <a:t> neleidžia mums apsiriboti viena vieta. Nuolatinis žmonių, erdvių, susitikimų, įkvėpimo pokyčio poreikis lemia menininkų mobilumą... </a:t>
            </a:r>
            <a:r>
              <a:rPr lang="lt-LT" dirty="0">
                <a:latin typeface="Arial Narrow" panose="020B0606020202030204" pitchFamily="34" charset="0"/>
              </a:rPr>
              <a:t>Siekiant įgyvendinti šį principą, svarbu akcentuoti atskirų krypčių ir jų projektų tarpusavio sąveiką. Kiekvienas menininkas būtų skatinamas įsitraukti į platesnius edukacinius veiksmus, kūrybines veiklas, </a:t>
            </a:r>
            <a:r>
              <a:rPr lang="lt-LT" i="1" dirty="0" err="1">
                <a:latin typeface="Arial Narrow" panose="020B0606020202030204" pitchFamily="34" charset="0"/>
              </a:rPr>
              <a:t>master</a:t>
            </a:r>
            <a:r>
              <a:rPr lang="lt-LT" i="1" dirty="0">
                <a:latin typeface="Arial Narrow" panose="020B0606020202030204" pitchFamily="34" charset="0"/>
              </a:rPr>
              <a:t> </a:t>
            </a:r>
            <a:r>
              <a:rPr lang="lt-LT" i="1" dirty="0" err="1">
                <a:latin typeface="Arial Narrow" panose="020B0606020202030204" pitchFamily="34" charset="0"/>
              </a:rPr>
              <a:t>class</a:t>
            </a:r>
            <a:r>
              <a:rPr lang="en-US" i="1" dirty="0">
                <a:latin typeface="Arial Narrow" panose="020B0606020202030204" pitchFamily="34" charset="0"/>
              </a:rPr>
              <a:t>’</a:t>
            </a:r>
            <a:r>
              <a:rPr lang="lt-LT" i="1" dirty="0" err="1">
                <a:latin typeface="Arial Narrow" panose="020B0606020202030204" pitchFamily="34" charset="0"/>
              </a:rPr>
              <a:t>us</a:t>
            </a:r>
            <a:r>
              <a:rPr lang="lt-LT" dirty="0">
                <a:latin typeface="Arial Narrow" panose="020B0606020202030204" pitchFamily="34" charset="0"/>
              </a:rPr>
              <a:t>, susitikimus su vietos kūrėjais ir bendruomene visame regione.   </a:t>
            </a:r>
            <a:endParaRPr lang="en-GB" dirty="0">
              <a:latin typeface="Arial Narrow" panose="020B0606020202030204" pitchFamily="34" charset="0"/>
            </a:endParaRPr>
          </a:p>
          <a:p>
            <a:r>
              <a:rPr lang="lt-LT" b="1" dirty="0">
                <a:latin typeface="Arial Narrow" panose="020B0606020202030204" pitchFamily="34" charset="0"/>
              </a:rPr>
              <a:t>Kylančio meno principas</a:t>
            </a:r>
            <a:r>
              <a:rPr lang="lt-LT" dirty="0">
                <a:latin typeface="Arial Narrow" panose="020B0606020202030204" pitchFamily="34" charset="0"/>
              </a:rPr>
              <a:t>, susijęs su tinkamų sąlygų jauniems, savo meninę karjerą pradedantiems kūrėjams sudarymu. Tai leis formuoti atvirą </a:t>
            </a:r>
            <a:r>
              <a:rPr lang="lt-LT" dirty="0" err="1">
                <a:latin typeface="Arial Narrow" panose="020B0606020202030204" pitchFamily="34" charset="0"/>
              </a:rPr>
              <a:t>tinklaveikai</a:t>
            </a:r>
            <a:r>
              <a:rPr lang="lt-LT" dirty="0">
                <a:latin typeface="Arial Narrow" panose="020B0606020202030204" pitchFamily="34" charset="0"/>
              </a:rPr>
              <a:t>, edukacijai ir žinių apsikeitimui platformą.</a:t>
            </a: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183" y="64544"/>
            <a:ext cx="1487553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324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862</TotalTime>
  <Words>1205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Gill Sans MT</vt:lpstr>
      <vt:lpstr>Times New Roman</vt:lpstr>
      <vt:lpstr>Gallery</vt:lpstr>
      <vt:lpstr>PowerPoint Presentation</vt:lpstr>
      <vt:lpstr>KUR ESAME?</vt:lpstr>
      <vt:lpstr>Atrankos kriterijai: </vt:lpstr>
      <vt:lpstr>AtSakYTi: </vt:lpstr>
      <vt:lpstr>KODĖL?  </vt:lpstr>
      <vt:lpstr>KODĖL DABAR? </vt:lpstr>
      <vt:lpstr>KOncepCijų versijos </vt:lpstr>
      <vt:lpstr>PROGRAMOS VIZIJA</vt:lpstr>
      <vt:lpstr>PRINCIPAI MENUOMENEI</vt:lpstr>
      <vt:lpstr>Principai bendrUomenei</vt:lpstr>
      <vt:lpstr>auditorija </vt:lpstr>
      <vt:lpstr>GRAFIKAS</vt:lpstr>
      <vt:lpstr>MENINĖ VIZIJA</vt:lpstr>
      <vt:lpstr>MATRICA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Petras  Jucius</dc:creator>
  <cp:lastModifiedBy>Petras  Jucius</cp:lastModifiedBy>
  <cp:revision>38</cp:revision>
  <cp:lastPrinted>2016-11-30T15:22:25Z</cp:lastPrinted>
  <dcterms:created xsi:type="dcterms:W3CDTF">2016-11-14T11:40:43Z</dcterms:created>
  <dcterms:modified xsi:type="dcterms:W3CDTF">2016-11-30T20:59:23Z</dcterms:modified>
</cp:coreProperties>
</file>