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8"/>
  </p:notesMasterIdLst>
  <p:sldIdLst>
    <p:sldId id="256" r:id="rId3"/>
    <p:sldId id="262" r:id="rId4"/>
    <p:sldId id="291" r:id="rId5"/>
    <p:sldId id="304" r:id="rId6"/>
    <p:sldId id="309" r:id="rId7"/>
    <p:sldId id="310" r:id="rId8"/>
    <p:sldId id="305" r:id="rId9"/>
    <p:sldId id="311" r:id="rId10"/>
    <p:sldId id="312" r:id="rId11"/>
    <p:sldId id="258" r:id="rId12"/>
    <p:sldId id="302" r:id="rId13"/>
    <p:sldId id="263" r:id="rId14"/>
    <p:sldId id="292" r:id="rId15"/>
    <p:sldId id="296" r:id="rId16"/>
    <p:sldId id="284" r:id="rId17"/>
  </p:sldIdLst>
  <p:sldSz cx="10158413" cy="7621588"/>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F25F80-19CB-446D-953E-108C03FCB51F}">
          <p14:sldIdLst>
            <p14:sldId id="256"/>
            <p14:sldId id="262"/>
            <p14:sldId id="291"/>
            <p14:sldId id="304"/>
            <p14:sldId id="309"/>
            <p14:sldId id="310"/>
            <p14:sldId id="305"/>
            <p14:sldId id="311"/>
            <p14:sldId id="312"/>
            <p14:sldId id="258"/>
          </p14:sldIdLst>
        </p14:section>
        <p14:section name="Untitled Section" id="{EB8898E5-2363-40A2-9962-4716255D923C}">
          <p14:sldIdLst>
            <p14:sldId id="302"/>
            <p14:sldId id="263"/>
            <p14:sldId id="292"/>
            <p14:sldId id="296"/>
            <p14:sldId id="284"/>
          </p14:sldIdLst>
        </p14:section>
      </p14:sectionLst>
    </p:ext>
    <p:ext uri="{EFAFB233-063F-42B5-8137-9DF3F51BA10A}">
      <p15:sldGuideLst xmlns:p15="http://schemas.microsoft.com/office/powerpoint/2012/main">
        <p15:guide id="1" orient="horz" pos="2400">
          <p15:clr>
            <a:srgbClr val="A4A3A4"/>
          </p15:clr>
        </p15:guide>
        <p15:guide id="2" pos="31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3783" autoAdjust="0"/>
  </p:normalViewPr>
  <p:slideViewPr>
    <p:cSldViewPr>
      <p:cViewPr varScale="1">
        <p:scale>
          <a:sx n="73" d="100"/>
          <a:sy n="73" d="100"/>
        </p:scale>
        <p:origin x="1478" y="67"/>
      </p:cViewPr>
      <p:guideLst>
        <p:guide orient="horz" pos="2400"/>
        <p:guide pos="319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2859F678-F8D4-4086-B7FE-945C4A45B92C}" type="datetimeFigureOut">
              <a:rPr lang="en-US" smtClean="0"/>
              <a:t>5/29/2022</a:t>
            </a:fld>
            <a:endParaRPr lang="en-US"/>
          </a:p>
        </p:txBody>
      </p:sp>
      <p:sp>
        <p:nvSpPr>
          <p:cNvPr id="4" name="Slide Image Placeholder 3"/>
          <p:cNvSpPr>
            <a:spLocks noGrp="1" noRot="1" noChangeAspect="1"/>
          </p:cNvSpPr>
          <p:nvPr>
            <p:ph type="sldImg" idx="2"/>
          </p:nvPr>
        </p:nvSpPr>
        <p:spPr>
          <a:xfrm>
            <a:off x="11969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6B8D525A-44FB-4897-81BD-59E76A0C1387}" type="slidenum">
              <a:rPr lang="en-US" smtClean="0"/>
              <a:t>‹#›</a:t>
            </a:fld>
            <a:endParaRPr lang="en-US"/>
          </a:p>
        </p:txBody>
      </p:sp>
    </p:spTree>
    <p:extLst>
      <p:ext uri="{BB962C8B-B14F-4D97-AF65-F5344CB8AC3E}">
        <p14:creationId xmlns:p14="http://schemas.microsoft.com/office/powerpoint/2010/main" val="13420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D525A-44FB-4897-81BD-59E76A0C1387}" type="slidenum">
              <a:rPr lang="en-US" smtClean="0"/>
              <a:t>4</a:t>
            </a:fld>
            <a:endParaRPr lang="en-US"/>
          </a:p>
        </p:txBody>
      </p:sp>
    </p:spTree>
    <p:extLst>
      <p:ext uri="{BB962C8B-B14F-4D97-AF65-F5344CB8AC3E}">
        <p14:creationId xmlns:p14="http://schemas.microsoft.com/office/powerpoint/2010/main" val="3197000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7600" y="303840"/>
            <a:ext cx="9142200" cy="127224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507600" y="1783440"/>
            <a:ext cx="9142200" cy="2108160"/>
          </a:xfrm>
          <a:prstGeom prst="rect">
            <a:avLst/>
          </a:prstGeom>
        </p:spPr>
        <p:txBody>
          <a:bodyPr lIns="0" tIns="0" rIns="0" bIns="0"/>
          <a:lstStyle/>
          <a:p>
            <a:endParaRPr/>
          </a:p>
        </p:txBody>
      </p:sp>
      <p:sp>
        <p:nvSpPr>
          <p:cNvPr id="25" name="PlaceHolder 3"/>
          <p:cNvSpPr>
            <a:spLocks noGrp="1"/>
          </p:cNvSpPr>
          <p:nvPr>
            <p:ph type="body"/>
          </p:nvPr>
        </p:nvSpPr>
        <p:spPr>
          <a:xfrm>
            <a:off x="507600" y="4092120"/>
            <a:ext cx="9142200" cy="21081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7600" y="303840"/>
            <a:ext cx="9142200" cy="127224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507600" y="1783440"/>
            <a:ext cx="4461120" cy="2108160"/>
          </a:xfrm>
          <a:prstGeom prst="rect">
            <a:avLst/>
          </a:prstGeom>
        </p:spPr>
        <p:txBody>
          <a:bodyPr lIns="0" tIns="0" rIns="0" bIns="0"/>
          <a:lstStyle/>
          <a:p>
            <a:endParaRPr/>
          </a:p>
        </p:txBody>
      </p:sp>
      <p:sp>
        <p:nvSpPr>
          <p:cNvPr id="28" name="PlaceHolder 3"/>
          <p:cNvSpPr>
            <a:spLocks noGrp="1"/>
          </p:cNvSpPr>
          <p:nvPr>
            <p:ph type="body"/>
          </p:nvPr>
        </p:nvSpPr>
        <p:spPr>
          <a:xfrm>
            <a:off x="5192280" y="1783440"/>
            <a:ext cx="4461120" cy="2108160"/>
          </a:xfrm>
          <a:prstGeom prst="rect">
            <a:avLst/>
          </a:prstGeom>
        </p:spPr>
        <p:txBody>
          <a:bodyPr lIns="0" tIns="0" rIns="0" bIns="0"/>
          <a:lstStyle/>
          <a:p>
            <a:endParaRPr/>
          </a:p>
        </p:txBody>
      </p:sp>
      <p:sp>
        <p:nvSpPr>
          <p:cNvPr id="29" name="PlaceHolder 4"/>
          <p:cNvSpPr>
            <a:spLocks noGrp="1"/>
          </p:cNvSpPr>
          <p:nvPr>
            <p:ph type="body"/>
          </p:nvPr>
        </p:nvSpPr>
        <p:spPr>
          <a:xfrm>
            <a:off x="5192280" y="4092120"/>
            <a:ext cx="4461120" cy="2108160"/>
          </a:xfrm>
          <a:prstGeom prst="rect">
            <a:avLst/>
          </a:prstGeom>
        </p:spPr>
        <p:txBody>
          <a:bodyPr lIns="0" tIns="0" rIns="0" bIns="0"/>
          <a:lstStyle/>
          <a:p>
            <a:endParaRPr/>
          </a:p>
        </p:txBody>
      </p:sp>
      <p:sp>
        <p:nvSpPr>
          <p:cNvPr id="30" name="PlaceHolder 5"/>
          <p:cNvSpPr>
            <a:spLocks noGrp="1"/>
          </p:cNvSpPr>
          <p:nvPr>
            <p:ph type="body"/>
          </p:nvPr>
        </p:nvSpPr>
        <p:spPr>
          <a:xfrm>
            <a:off x="507600" y="4092120"/>
            <a:ext cx="4461120" cy="21081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7600" y="303840"/>
            <a:ext cx="9142200" cy="127224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507600" y="1783440"/>
            <a:ext cx="9142200" cy="4420080"/>
          </a:xfrm>
          <a:prstGeom prst="rect">
            <a:avLst/>
          </a:prstGeom>
        </p:spPr>
        <p:txBody>
          <a:bodyPr lIns="0" tIns="0" rIns="0" bIns="0"/>
          <a:lstStyle/>
          <a:p>
            <a:endParaRPr/>
          </a:p>
        </p:txBody>
      </p:sp>
      <p:sp>
        <p:nvSpPr>
          <p:cNvPr id="33" name="PlaceHolder 3"/>
          <p:cNvSpPr>
            <a:spLocks noGrp="1"/>
          </p:cNvSpPr>
          <p:nvPr>
            <p:ph type="body"/>
          </p:nvPr>
        </p:nvSpPr>
        <p:spPr>
          <a:xfrm>
            <a:off x="507600" y="1783440"/>
            <a:ext cx="9142200" cy="4420080"/>
          </a:xfrm>
          <a:prstGeom prst="rect">
            <a:avLst/>
          </a:prstGeom>
        </p:spPr>
        <p:txBody>
          <a:bodyPr lIns="0" tIns="0" rIns="0" bIns="0"/>
          <a:lstStyle/>
          <a:p>
            <a:endParaRPr/>
          </a:p>
        </p:txBody>
      </p:sp>
      <p:pic>
        <p:nvPicPr>
          <p:cNvPr id="34" name="Picture 33"/>
          <p:cNvPicPr/>
          <p:nvPr/>
        </p:nvPicPr>
        <p:blipFill>
          <a:blip r:embed="rId2"/>
          <a:stretch/>
        </p:blipFill>
        <p:spPr>
          <a:xfrm>
            <a:off x="2308680" y="1783440"/>
            <a:ext cx="5539680" cy="4420080"/>
          </a:xfrm>
          <a:prstGeom prst="rect">
            <a:avLst/>
          </a:prstGeom>
          <a:ln>
            <a:noFill/>
          </a:ln>
        </p:spPr>
      </p:pic>
      <p:pic>
        <p:nvPicPr>
          <p:cNvPr id="35" name="Picture 34"/>
          <p:cNvPicPr/>
          <p:nvPr/>
        </p:nvPicPr>
        <p:blipFill>
          <a:blip r:embed="rId2"/>
          <a:stretch/>
        </p:blipFill>
        <p:spPr>
          <a:xfrm>
            <a:off x="2308680" y="1783440"/>
            <a:ext cx="5539680" cy="44200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507600" y="303840"/>
            <a:ext cx="9142200" cy="1272240"/>
          </a:xfrm>
          <a:prstGeom prst="rect">
            <a:avLst/>
          </a:prstGeom>
        </p:spPr>
        <p:txBody>
          <a:bodyPr lIns="0" tIns="0" rIns="0" bIns="0" anchor="ctr"/>
          <a:lstStyle/>
          <a:p>
            <a:pPr algn="ctr"/>
            <a:endParaRPr/>
          </a:p>
        </p:txBody>
      </p:sp>
      <p:sp>
        <p:nvSpPr>
          <p:cNvPr id="39" name="PlaceHolder 2"/>
          <p:cNvSpPr>
            <a:spLocks noGrp="1"/>
          </p:cNvSpPr>
          <p:nvPr>
            <p:ph type="subTitle"/>
          </p:nvPr>
        </p:nvSpPr>
        <p:spPr>
          <a:xfrm>
            <a:off x="507600" y="1783440"/>
            <a:ext cx="9142200" cy="44200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507600" y="303840"/>
            <a:ext cx="9142200" cy="1272240"/>
          </a:xfrm>
          <a:prstGeom prst="rect">
            <a:avLst/>
          </a:prstGeom>
        </p:spPr>
        <p:txBody>
          <a:bodyPr lIns="0" tIns="0" rIns="0" bIns="0" anchor="ctr"/>
          <a:lstStyle/>
          <a:p>
            <a:pPr algn="ctr"/>
            <a:endParaRPr/>
          </a:p>
        </p:txBody>
      </p:sp>
      <p:sp>
        <p:nvSpPr>
          <p:cNvPr id="41" name="PlaceHolder 2"/>
          <p:cNvSpPr>
            <a:spLocks noGrp="1"/>
          </p:cNvSpPr>
          <p:nvPr>
            <p:ph type="body"/>
          </p:nvPr>
        </p:nvSpPr>
        <p:spPr>
          <a:xfrm>
            <a:off x="507600" y="1783440"/>
            <a:ext cx="9142200" cy="44200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7600" y="303840"/>
            <a:ext cx="9142200" cy="127224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507600" y="1783440"/>
            <a:ext cx="4461120" cy="4420080"/>
          </a:xfrm>
          <a:prstGeom prst="rect">
            <a:avLst/>
          </a:prstGeom>
        </p:spPr>
        <p:txBody>
          <a:bodyPr lIns="0" tIns="0" rIns="0" bIns="0"/>
          <a:lstStyle/>
          <a:p>
            <a:endParaRPr/>
          </a:p>
        </p:txBody>
      </p:sp>
      <p:sp>
        <p:nvSpPr>
          <p:cNvPr id="44" name="PlaceHolder 3"/>
          <p:cNvSpPr>
            <a:spLocks noGrp="1"/>
          </p:cNvSpPr>
          <p:nvPr>
            <p:ph type="body"/>
          </p:nvPr>
        </p:nvSpPr>
        <p:spPr>
          <a:xfrm>
            <a:off x="5192280" y="1783440"/>
            <a:ext cx="4461120" cy="44200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507600" y="303840"/>
            <a:ext cx="9142200" cy="127224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507600" y="303840"/>
            <a:ext cx="9142200" cy="589860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7600" y="303840"/>
            <a:ext cx="9142200" cy="1272240"/>
          </a:xfrm>
          <a:prstGeom prst="rect">
            <a:avLst/>
          </a:prstGeom>
        </p:spPr>
        <p:txBody>
          <a:bodyPr lIns="0" tIns="0" rIns="0" bIns="0" anchor="ctr"/>
          <a:lstStyle/>
          <a:p>
            <a:pPr algn="ctr"/>
            <a:endParaRPr/>
          </a:p>
        </p:txBody>
      </p:sp>
      <p:sp>
        <p:nvSpPr>
          <p:cNvPr id="48" name="PlaceHolder 2"/>
          <p:cNvSpPr>
            <a:spLocks noGrp="1"/>
          </p:cNvSpPr>
          <p:nvPr>
            <p:ph type="body"/>
          </p:nvPr>
        </p:nvSpPr>
        <p:spPr>
          <a:xfrm>
            <a:off x="507600" y="1783440"/>
            <a:ext cx="4461120" cy="2108160"/>
          </a:xfrm>
          <a:prstGeom prst="rect">
            <a:avLst/>
          </a:prstGeom>
        </p:spPr>
        <p:txBody>
          <a:bodyPr lIns="0" tIns="0" rIns="0" bIns="0"/>
          <a:lstStyle/>
          <a:p>
            <a:endParaRPr/>
          </a:p>
        </p:txBody>
      </p:sp>
      <p:sp>
        <p:nvSpPr>
          <p:cNvPr id="49" name="PlaceHolder 3"/>
          <p:cNvSpPr>
            <a:spLocks noGrp="1"/>
          </p:cNvSpPr>
          <p:nvPr>
            <p:ph type="body"/>
          </p:nvPr>
        </p:nvSpPr>
        <p:spPr>
          <a:xfrm>
            <a:off x="507600" y="4092120"/>
            <a:ext cx="4461120" cy="2108160"/>
          </a:xfrm>
          <a:prstGeom prst="rect">
            <a:avLst/>
          </a:prstGeom>
        </p:spPr>
        <p:txBody>
          <a:bodyPr lIns="0" tIns="0" rIns="0" bIns="0"/>
          <a:lstStyle/>
          <a:p>
            <a:endParaRPr/>
          </a:p>
        </p:txBody>
      </p:sp>
      <p:sp>
        <p:nvSpPr>
          <p:cNvPr id="50" name="PlaceHolder 4"/>
          <p:cNvSpPr>
            <a:spLocks noGrp="1"/>
          </p:cNvSpPr>
          <p:nvPr>
            <p:ph type="body"/>
          </p:nvPr>
        </p:nvSpPr>
        <p:spPr>
          <a:xfrm>
            <a:off x="5192280" y="1783440"/>
            <a:ext cx="4461120" cy="44200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7600" y="303840"/>
            <a:ext cx="9142200" cy="127224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507600" y="1783440"/>
            <a:ext cx="9142200" cy="44200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7600" y="303840"/>
            <a:ext cx="9142200" cy="127224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507600" y="1783440"/>
            <a:ext cx="4461120" cy="4420080"/>
          </a:xfrm>
          <a:prstGeom prst="rect">
            <a:avLst/>
          </a:prstGeom>
        </p:spPr>
        <p:txBody>
          <a:bodyPr lIns="0" tIns="0" rIns="0" bIns="0"/>
          <a:lstStyle/>
          <a:p>
            <a:endParaRPr/>
          </a:p>
        </p:txBody>
      </p:sp>
      <p:sp>
        <p:nvSpPr>
          <p:cNvPr id="53" name="PlaceHolder 3"/>
          <p:cNvSpPr>
            <a:spLocks noGrp="1"/>
          </p:cNvSpPr>
          <p:nvPr>
            <p:ph type="body"/>
          </p:nvPr>
        </p:nvSpPr>
        <p:spPr>
          <a:xfrm>
            <a:off x="5192280" y="1783440"/>
            <a:ext cx="4461120" cy="2108160"/>
          </a:xfrm>
          <a:prstGeom prst="rect">
            <a:avLst/>
          </a:prstGeom>
        </p:spPr>
        <p:txBody>
          <a:bodyPr lIns="0" tIns="0" rIns="0" bIns="0"/>
          <a:lstStyle/>
          <a:p>
            <a:endParaRPr/>
          </a:p>
        </p:txBody>
      </p:sp>
      <p:sp>
        <p:nvSpPr>
          <p:cNvPr id="54" name="PlaceHolder 4"/>
          <p:cNvSpPr>
            <a:spLocks noGrp="1"/>
          </p:cNvSpPr>
          <p:nvPr>
            <p:ph type="body"/>
          </p:nvPr>
        </p:nvSpPr>
        <p:spPr>
          <a:xfrm>
            <a:off x="5192280" y="4092120"/>
            <a:ext cx="4461120" cy="210816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7600" y="303840"/>
            <a:ext cx="9142200" cy="127224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507600" y="1783440"/>
            <a:ext cx="4461120" cy="2108160"/>
          </a:xfrm>
          <a:prstGeom prst="rect">
            <a:avLst/>
          </a:prstGeom>
        </p:spPr>
        <p:txBody>
          <a:bodyPr lIns="0" tIns="0" rIns="0" bIns="0"/>
          <a:lstStyle/>
          <a:p>
            <a:endParaRPr/>
          </a:p>
        </p:txBody>
      </p:sp>
      <p:sp>
        <p:nvSpPr>
          <p:cNvPr id="57" name="PlaceHolder 3"/>
          <p:cNvSpPr>
            <a:spLocks noGrp="1"/>
          </p:cNvSpPr>
          <p:nvPr>
            <p:ph type="body"/>
          </p:nvPr>
        </p:nvSpPr>
        <p:spPr>
          <a:xfrm>
            <a:off x="5192280" y="1783440"/>
            <a:ext cx="4461120" cy="2108160"/>
          </a:xfrm>
          <a:prstGeom prst="rect">
            <a:avLst/>
          </a:prstGeom>
        </p:spPr>
        <p:txBody>
          <a:bodyPr lIns="0" tIns="0" rIns="0" bIns="0"/>
          <a:lstStyle/>
          <a:p>
            <a:endParaRPr/>
          </a:p>
        </p:txBody>
      </p:sp>
      <p:sp>
        <p:nvSpPr>
          <p:cNvPr id="58" name="PlaceHolder 4"/>
          <p:cNvSpPr>
            <a:spLocks noGrp="1"/>
          </p:cNvSpPr>
          <p:nvPr>
            <p:ph type="body"/>
          </p:nvPr>
        </p:nvSpPr>
        <p:spPr>
          <a:xfrm>
            <a:off x="507600" y="4092120"/>
            <a:ext cx="9142200" cy="210816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7600" y="303840"/>
            <a:ext cx="9142200" cy="1272240"/>
          </a:xfrm>
          <a:prstGeom prst="rect">
            <a:avLst/>
          </a:prstGeom>
        </p:spPr>
        <p:txBody>
          <a:bodyPr lIns="0" tIns="0" rIns="0" bIns="0" anchor="ctr"/>
          <a:lstStyle/>
          <a:p>
            <a:pPr algn="ctr"/>
            <a:endParaRPr/>
          </a:p>
        </p:txBody>
      </p:sp>
      <p:sp>
        <p:nvSpPr>
          <p:cNvPr id="60" name="PlaceHolder 2"/>
          <p:cNvSpPr>
            <a:spLocks noGrp="1"/>
          </p:cNvSpPr>
          <p:nvPr>
            <p:ph type="body"/>
          </p:nvPr>
        </p:nvSpPr>
        <p:spPr>
          <a:xfrm>
            <a:off x="507600" y="1783440"/>
            <a:ext cx="9142200" cy="2108160"/>
          </a:xfrm>
          <a:prstGeom prst="rect">
            <a:avLst/>
          </a:prstGeom>
        </p:spPr>
        <p:txBody>
          <a:bodyPr lIns="0" tIns="0" rIns="0" bIns="0"/>
          <a:lstStyle/>
          <a:p>
            <a:endParaRPr/>
          </a:p>
        </p:txBody>
      </p:sp>
      <p:sp>
        <p:nvSpPr>
          <p:cNvPr id="61" name="PlaceHolder 3"/>
          <p:cNvSpPr>
            <a:spLocks noGrp="1"/>
          </p:cNvSpPr>
          <p:nvPr>
            <p:ph type="body"/>
          </p:nvPr>
        </p:nvSpPr>
        <p:spPr>
          <a:xfrm>
            <a:off x="507600" y="4092120"/>
            <a:ext cx="9142200" cy="210816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7600" y="303840"/>
            <a:ext cx="9142200" cy="127224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507600" y="1783440"/>
            <a:ext cx="4461120" cy="2108160"/>
          </a:xfrm>
          <a:prstGeom prst="rect">
            <a:avLst/>
          </a:prstGeom>
        </p:spPr>
        <p:txBody>
          <a:bodyPr lIns="0" tIns="0" rIns="0" bIns="0"/>
          <a:lstStyle/>
          <a:p>
            <a:endParaRPr/>
          </a:p>
        </p:txBody>
      </p:sp>
      <p:sp>
        <p:nvSpPr>
          <p:cNvPr id="64" name="PlaceHolder 3"/>
          <p:cNvSpPr>
            <a:spLocks noGrp="1"/>
          </p:cNvSpPr>
          <p:nvPr>
            <p:ph type="body"/>
          </p:nvPr>
        </p:nvSpPr>
        <p:spPr>
          <a:xfrm>
            <a:off x="5192280" y="1783440"/>
            <a:ext cx="4461120" cy="2108160"/>
          </a:xfrm>
          <a:prstGeom prst="rect">
            <a:avLst/>
          </a:prstGeom>
        </p:spPr>
        <p:txBody>
          <a:bodyPr lIns="0" tIns="0" rIns="0" bIns="0"/>
          <a:lstStyle/>
          <a:p>
            <a:endParaRPr/>
          </a:p>
        </p:txBody>
      </p:sp>
      <p:sp>
        <p:nvSpPr>
          <p:cNvPr id="65" name="PlaceHolder 4"/>
          <p:cNvSpPr>
            <a:spLocks noGrp="1"/>
          </p:cNvSpPr>
          <p:nvPr>
            <p:ph type="body"/>
          </p:nvPr>
        </p:nvSpPr>
        <p:spPr>
          <a:xfrm>
            <a:off x="5192280" y="4092120"/>
            <a:ext cx="4461120" cy="2108160"/>
          </a:xfrm>
          <a:prstGeom prst="rect">
            <a:avLst/>
          </a:prstGeom>
        </p:spPr>
        <p:txBody>
          <a:bodyPr lIns="0" tIns="0" rIns="0" bIns="0"/>
          <a:lstStyle/>
          <a:p>
            <a:endParaRPr/>
          </a:p>
        </p:txBody>
      </p:sp>
      <p:sp>
        <p:nvSpPr>
          <p:cNvPr id="66" name="PlaceHolder 5"/>
          <p:cNvSpPr>
            <a:spLocks noGrp="1"/>
          </p:cNvSpPr>
          <p:nvPr>
            <p:ph type="body"/>
          </p:nvPr>
        </p:nvSpPr>
        <p:spPr>
          <a:xfrm>
            <a:off x="507600" y="4092120"/>
            <a:ext cx="4461120" cy="210816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7600" y="303840"/>
            <a:ext cx="9142200" cy="1272240"/>
          </a:xfrm>
          <a:prstGeom prst="rect">
            <a:avLst/>
          </a:prstGeom>
        </p:spPr>
        <p:txBody>
          <a:bodyPr lIns="0" tIns="0" rIns="0" bIns="0" anchor="ctr"/>
          <a:lstStyle/>
          <a:p>
            <a:pPr algn="ctr"/>
            <a:endParaRPr/>
          </a:p>
        </p:txBody>
      </p:sp>
      <p:sp>
        <p:nvSpPr>
          <p:cNvPr id="68" name="PlaceHolder 2"/>
          <p:cNvSpPr>
            <a:spLocks noGrp="1"/>
          </p:cNvSpPr>
          <p:nvPr>
            <p:ph type="body"/>
          </p:nvPr>
        </p:nvSpPr>
        <p:spPr>
          <a:xfrm>
            <a:off x="507600" y="1783440"/>
            <a:ext cx="9142200" cy="4420080"/>
          </a:xfrm>
          <a:prstGeom prst="rect">
            <a:avLst/>
          </a:prstGeom>
        </p:spPr>
        <p:txBody>
          <a:bodyPr lIns="0" tIns="0" rIns="0" bIns="0"/>
          <a:lstStyle/>
          <a:p>
            <a:endParaRPr/>
          </a:p>
        </p:txBody>
      </p:sp>
      <p:sp>
        <p:nvSpPr>
          <p:cNvPr id="69" name="PlaceHolder 3"/>
          <p:cNvSpPr>
            <a:spLocks noGrp="1"/>
          </p:cNvSpPr>
          <p:nvPr>
            <p:ph type="body"/>
          </p:nvPr>
        </p:nvSpPr>
        <p:spPr>
          <a:xfrm>
            <a:off x="507600" y="1783440"/>
            <a:ext cx="9142200" cy="4420080"/>
          </a:xfrm>
          <a:prstGeom prst="rect">
            <a:avLst/>
          </a:prstGeom>
        </p:spPr>
        <p:txBody>
          <a:bodyPr lIns="0" tIns="0" rIns="0" bIns="0"/>
          <a:lstStyle/>
          <a:p>
            <a:endParaRPr/>
          </a:p>
        </p:txBody>
      </p:sp>
      <p:pic>
        <p:nvPicPr>
          <p:cNvPr id="70" name="Picture 69"/>
          <p:cNvPicPr/>
          <p:nvPr/>
        </p:nvPicPr>
        <p:blipFill>
          <a:blip r:embed="rId2"/>
          <a:stretch/>
        </p:blipFill>
        <p:spPr>
          <a:xfrm>
            <a:off x="2308680" y="1783440"/>
            <a:ext cx="5539680" cy="4420080"/>
          </a:xfrm>
          <a:prstGeom prst="rect">
            <a:avLst/>
          </a:prstGeom>
          <a:ln>
            <a:noFill/>
          </a:ln>
        </p:spPr>
      </p:pic>
      <p:pic>
        <p:nvPicPr>
          <p:cNvPr id="71" name="Picture 70"/>
          <p:cNvPicPr/>
          <p:nvPr/>
        </p:nvPicPr>
        <p:blipFill>
          <a:blip r:embed="rId2"/>
          <a:stretch/>
        </p:blipFill>
        <p:spPr>
          <a:xfrm>
            <a:off x="2308680" y="1783440"/>
            <a:ext cx="5539680" cy="44200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7600" y="303840"/>
            <a:ext cx="9142200" cy="1272240"/>
          </a:xfrm>
          <a:prstGeom prst="rect">
            <a:avLst/>
          </a:prstGeom>
        </p:spPr>
        <p:txBody>
          <a:bodyPr lIns="0" tIns="0" rIns="0" bIns="0" anchor="ctr"/>
          <a:lstStyle/>
          <a:p>
            <a:pPr algn="ctr"/>
            <a:endParaRPr/>
          </a:p>
        </p:txBody>
      </p:sp>
      <p:sp>
        <p:nvSpPr>
          <p:cNvPr id="5" name="PlaceHolder 2"/>
          <p:cNvSpPr>
            <a:spLocks noGrp="1"/>
          </p:cNvSpPr>
          <p:nvPr>
            <p:ph type="body"/>
          </p:nvPr>
        </p:nvSpPr>
        <p:spPr>
          <a:xfrm>
            <a:off x="507600" y="1783440"/>
            <a:ext cx="9142200" cy="44200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7600" y="303840"/>
            <a:ext cx="9142200" cy="1272240"/>
          </a:xfrm>
          <a:prstGeom prst="rect">
            <a:avLst/>
          </a:prstGeom>
        </p:spPr>
        <p:txBody>
          <a:bodyPr lIns="0" tIns="0" rIns="0" bIns="0" anchor="ctr"/>
          <a:lstStyle/>
          <a:p>
            <a:pPr algn="ctr"/>
            <a:endParaRPr/>
          </a:p>
        </p:txBody>
      </p:sp>
      <p:sp>
        <p:nvSpPr>
          <p:cNvPr id="7" name="PlaceHolder 2"/>
          <p:cNvSpPr>
            <a:spLocks noGrp="1"/>
          </p:cNvSpPr>
          <p:nvPr>
            <p:ph type="body"/>
          </p:nvPr>
        </p:nvSpPr>
        <p:spPr>
          <a:xfrm>
            <a:off x="507600" y="1783440"/>
            <a:ext cx="4461120" cy="4420080"/>
          </a:xfrm>
          <a:prstGeom prst="rect">
            <a:avLst/>
          </a:prstGeom>
        </p:spPr>
        <p:txBody>
          <a:bodyPr lIns="0" tIns="0" rIns="0" bIns="0"/>
          <a:lstStyle/>
          <a:p>
            <a:endParaRPr/>
          </a:p>
        </p:txBody>
      </p:sp>
      <p:sp>
        <p:nvSpPr>
          <p:cNvPr id="8" name="PlaceHolder 3"/>
          <p:cNvSpPr>
            <a:spLocks noGrp="1"/>
          </p:cNvSpPr>
          <p:nvPr>
            <p:ph type="body"/>
          </p:nvPr>
        </p:nvSpPr>
        <p:spPr>
          <a:xfrm>
            <a:off x="5192280" y="1783440"/>
            <a:ext cx="4461120" cy="44200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7600" y="303840"/>
            <a:ext cx="9142200" cy="127224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7600" y="303840"/>
            <a:ext cx="9142200" cy="589860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7600" y="303840"/>
            <a:ext cx="9142200" cy="127224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507600" y="1783440"/>
            <a:ext cx="4461120" cy="2108160"/>
          </a:xfrm>
          <a:prstGeom prst="rect">
            <a:avLst/>
          </a:prstGeom>
        </p:spPr>
        <p:txBody>
          <a:bodyPr lIns="0" tIns="0" rIns="0" bIns="0"/>
          <a:lstStyle/>
          <a:p>
            <a:endParaRPr/>
          </a:p>
        </p:txBody>
      </p:sp>
      <p:sp>
        <p:nvSpPr>
          <p:cNvPr id="13" name="PlaceHolder 3"/>
          <p:cNvSpPr>
            <a:spLocks noGrp="1"/>
          </p:cNvSpPr>
          <p:nvPr>
            <p:ph type="body"/>
          </p:nvPr>
        </p:nvSpPr>
        <p:spPr>
          <a:xfrm>
            <a:off x="507600" y="4092120"/>
            <a:ext cx="4461120" cy="2108160"/>
          </a:xfrm>
          <a:prstGeom prst="rect">
            <a:avLst/>
          </a:prstGeom>
        </p:spPr>
        <p:txBody>
          <a:bodyPr lIns="0" tIns="0" rIns="0" bIns="0"/>
          <a:lstStyle/>
          <a:p>
            <a:endParaRPr/>
          </a:p>
        </p:txBody>
      </p:sp>
      <p:sp>
        <p:nvSpPr>
          <p:cNvPr id="14" name="PlaceHolder 4"/>
          <p:cNvSpPr>
            <a:spLocks noGrp="1"/>
          </p:cNvSpPr>
          <p:nvPr>
            <p:ph type="body"/>
          </p:nvPr>
        </p:nvSpPr>
        <p:spPr>
          <a:xfrm>
            <a:off x="5192280" y="1783440"/>
            <a:ext cx="4461120" cy="44200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7600" y="303840"/>
            <a:ext cx="9142200" cy="127224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507600" y="1783440"/>
            <a:ext cx="4461120" cy="4420080"/>
          </a:xfrm>
          <a:prstGeom prst="rect">
            <a:avLst/>
          </a:prstGeom>
        </p:spPr>
        <p:txBody>
          <a:bodyPr lIns="0" tIns="0" rIns="0" bIns="0"/>
          <a:lstStyle/>
          <a:p>
            <a:endParaRPr/>
          </a:p>
        </p:txBody>
      </p:sp>
      <p:sp>
        <p:nvSpPr>
          <p:cNvPr id="17" name="PlaceHolder 3"/>
          <p:cNvSpPr>
            <a:spLocks noGrp="1"/>
          </p:cNvSpPr>
          <p:nvPr>
            <p:ph type="body"/>
          </p:nvPr>
        </p:nvSpPr>
        <p:spPr>
          <a:xfrm>
            <a:off x="5192280" y="1783440"/>
            <a:ext cx="4461120" cy="2108160"/>
          </a:xfrm>
          <a:prstGeom prst="rect">
            <a:avLst/>
          </a:prstGeom>
        </p:spPr>
        <p:txBody>
          <a:bodyPr lIns="0" tIns="0" rIns="0" bIns="0"/>
          <a:lstStyle/>
          <a:p>
            <a:endParaRPr/>
          </a:p>
        </p:txBody>
      </p:sp>
      <p:sp>
        <p:nvSpPr>
          <p:cNvPr id="18" name="PlaceHolder 4"/>
          <p:cNvSpPr>
            <a:spLocks noGrp="1"/>
          </p:cNvSpPr>
          <p:nvPr>
            <p:ph type="body"/>
          </p:nvPr>
        </p:nvSpPr>
        <p:spPr>
          <a:xfrm>
            <a:off x="5192280" y="4092120"/>
            <a:ext cx="4461120" cy="21081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7600" y="303840"/>
            <a:ext cx="9142200" cy="127224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507600" y="1783440"/>
            <a:ext cx="4461120" cy="2108160"/>
          </a:xfrm>
          <a:prstGeom prst="rect">
            <a:avLst/>
          </a:prstGeom>
        </p:spPr>
        <p:txBody>
          <a:bodyPr lIns="0" tIns="0" rIns="0" bIns="0"/>
          <a:lstStyle/>
          <a:p>
            <a:endParaRPr/>
          </a:p>
        </p:txBody>
      </p:sp>
      <p:sp>
        <p:nvSpPr>
          <p:cNvPr id="21" name="PlaceHolder 3"/>
          <p:cNvSpPr>
            <a:spLocks noGrp="1"/>
          </p:cNvSpPr>
          <p:nvPr>
            <p:ph type="body"/>
          </p:nvPr>
        </p:nvSpPr>
        <p:spPr>
          <a:xfrm>
            <a:off x="5192280" y="1783440"/>
            <a:ext cx="4461120" cy="2108160"/>
          </a:xfrm>
          <a:prstGeom prst="rect">
            <a:avLst/>
          </a:prstGeom>
        </p:spPr>
        <p:txBody>
          <a:bodyPr lIns="0" tIns="0" rIns="0" bIns="0"/>
          <a:lstStyle/>
          <a:p>
            <a:endParaRPr/>
          </a:p>
        </p:txBody>
      </p:sp>
      <p:sp>
        <p:nvSpPr>
          <p:cNvPr id="22" name="PlaceHolder 4"/>
          <p:cNvSpPr>
            <a:spLocks noGrp="1"/>
          </p:cNvSpPr>
          <p:nvPr>
            <p:ph type="body"/>
          </p:nvPr>
        </p:nvSpPr>
        <p:spPr>
          <a:xfrm>
            <a:off x="507600" y="4092120"/>
            <a:ext cx="9142200" cy="21081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7600" y="303840"/>
            <a:ext cx="9142200" cy="1272240"/>
          </a:xfrm>
          <a:prstGeom prst="rect">
            <a:avLst/>
          </a:prstGeom>
        </p:spPr>
        <p:txBody>
          <a:bodyPr lIns="0" tIns="0" rIns="0" bIns="0" anchor="ctr"/>
          <a:lstStyle/>
          <a:p>
            <a:pPr algn="ctr"/>
            <a:r>
              <a:rPr lang="lt-LT" sz="4400" spc="-1">
                <a:latin typeface="Arial"/>
              </a:rPr>
              <a:t>Click to edit the title text format</a:t>
            </a:r>
            <a:endParaRPr/>
          </a:p>
        </p:txBody>
      </p:sp>
      <p:sp>
        <p:nvSpPr>
          <p:cNvPr id="3" name="PlaceHolder 2"/>
          <p:cNvSpPr>
            <a:spLocks noGrp="1"/>
          </p:cNvSpPr>
          <p:nvPr>
            <p:ph type="body"/>
          </p:nvPr>
        </p:nvSpPr>
        <p:spPr>
          <a:xfrm>
            <a:off x="507600" y="1783440"/>
            <a:ext cx="9142200" cy="4420080"/>
          </a:xfrm>
          <a:prstGeom prst="rect">
            <a:avLst/>
          </a:prstGeom>
        </p:spPr>
        <p:txBody>
          <a:bodyPr lIns="0" tIns="0" rIns="0" bIns="0"/>
          <a:lstStyle/>
          <a:p>
            <a:pPr marL="432000" indent="-324000">
              <a:buClr>
                <a:srgbClr val="FFFFFF"/>
              </a:buClr>
              <a:buSzPct val="45000"/>
              <a:buFont typeface="StarSymbol"/>
              <a:buChar char=""/>
            </a:pPr>
            <a:r>
              <a:rPr lang="lt-LT" sz="3200" spc="-1">
                <a:latin typeface="Arial"/>
              </a:rPr>
              <a:t>Click to edit the outline text format</a:t>
            </a:r>
            <a:endParaRPr/>
          </a:p>
          <a:p>
            <a:pPr marL="864000" lvl="1" indent="-324000">
              <a:buClr>
                <a:srgbClr val="FFFFFF"/>
              </a:buClr>
              <a:buSzPct val="75000"/>
              <a:buFont typeface="StarSymbol"/>
              <a:buChar char=""/>
            </a:pPr>
            <a:r>
              <a:rPr lang="lt-LT" sz="2800" spc="-1">
                <a:latin typeface="Arial"/>
              </a:rPr>
              <a:t>Second Outline Level</a:t>
            </a:r>
            <a:endParaRPr/>
          </a:p>
          <a:p>
            <a:pPr marL="1296000" lvl="2" indent="-288000">
              <a:buClr>
                <a:srgbClr val="FFFFFF"/>
              </a:buClr>
              <a:buSzPct val="45000"/>
              <a:buFont typeface="StarSymbol"/>
              <a:buChar char=""/>
            </a:pPr>
            <a:r>
              <a:rPr lang="lt-LT" sz="2400" spc="-1">
                <a:latin typeface="Arial"/>
              </a:rPr>
              <a:t>Third Outline Level</a:t>
            </a:r>
            <a:endParaRPr/>
          </a:p>
          <a:p>
            <a:pPr marL="1728000" lvl="3" indent="-216000">
              <a:buClr>
                <a:srgbClr val="FFFFFF"/>
              </a:buClr>
              <a:buSzPct val="75000"/>
              <a:buFont typeface="StarSymbol"/>
              <a:buChar char=""/>
            </a:pPr>
            <a:r>
              <a:rPr lang="lt-LT" sz="2000" spc="-1">
                <a:latin typeface="Arial"/>
              </a:rPr>
              <a:t>Fourth Outline Level</a:t>
            </a:r>
            <a:endParaRPr/>
          </a:p>
          <a:p>
            <a:pPr marL="2160000" lvl="4" indent="-216000">
              <a:buClr>
                <a:srgbClr val="FFFFFF"/>
              </a:buClr>
              <a:buSzPct val="45000"/>
              <a:buFont typeface="StarSymbol"/>
              <a:buChar char=""/>
            </a:pPr>
            <a:r>
              <a:rPr lang="lt-LT" sz="2000" spc="-1">
                <a:latin typeface="Arial"/>
              </a:rPr>
              <a:t>Fifth Outline Level</a:t>
            </a:r>
            <a:endParaRPr/>
          </a:p>
          <a:p>
            <a:pPr marL="2592000" lvl="5" indent="-216000">
              <a:buClr>
                <a:srgbClr val="FFFFFF"/>
              </a:buClr>
              <a:buSzPct val="45000"/>
              <a:buFont typeface="StarSymbol"/>
              <a:buChar char=""/>
            </a:pPr>
            <a:r>
              <a:rPr lang="lt-LT" sz="2000" spc="-1">
                <a:latin typeface="Arial"/>
              </a:rPr>
              <a:t>Sixth Outline Level</a:t>
            </a:r>
            <a:endParaRPr/>
          </a:p>
          <a:p>
            <a:pPr marL="3024000" lvl="6" indent="-216000">
              <a:buClr>
                <a:srgbClr val="FFFFFF"/>
              </a:buClr>
              <a:buSzPct val="45000"/>
              <a:buFont typeface="StarSymbol"/>
              <a:buChar char=""/>
            </a:pPr>
            <a:r>
              <a:rPr lang="lt-LT"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507600" y="303840"/>
            <a:ext cx="9141840" cy="1271880"/>
          </a:xfrm>
          <a:prstGeom prst="rect">
            <a:avLst/>
          </a:prstGeom>
        </p:spPr>
        <p:txBody>
          <a:bodyPr lIns="0" tIns="0" rIns="0" bIns="0" anchor="ctr"/>
          <a:lstStyle/>
          <a:p>
            <a:pPr algn="ctr"/>
            <a:endParaRPr/>
          </a:p>
        </p:txBody>
      </p:sp>
      <p:sp>
        <p:nvSpPr>
          <p:cNvPr id="37" name="PlaceHolder 2"/>
          <p:cNvSpPr>
            <a:spLocks noGrp="1"/>
          </p:cNvSpPr>
          <p:nvPr>
            <p:ph type="body"/>
          </p:nvPr>
        </p:nvSpPr>
        <p:spPr>
          <a:xfrm>
            <a:off x="507600" y="1783440"/>
            <a:ext cx="9141840" cy="4419720"/>
          </a:xfrm>
          <a:prstGeom prst="rect">
            <a:avLst/>
          </a:prstGeom>
        </p:spPr>
        <p:txBody>
          <a:bodyPr lIns="0" tIns="0" rIns="0" bIns="0"/>
          <a:lstStyle/>
          <a:p>
            <a:pPr marL="432000" indent="-324000">
              <a:buClr>
                <a:srgbClr val="FFFFFF"/>
              </a:buClr>
              <a:buSzPct val="45000"/>
              <a:buFont typeface="StarSymbol"/>
              <a:buChar char=""/>
            </a:pPr>
            <a:r>
              <a:rPr lang="lt-LT" sz="1800" spc="-1">
                <a:latin typeface="Arial"/>
              </a:rPr>
              <a:t>Click to edit the outline text format</a:t>
            </a:r>
            <a:endParaRPr/>
          </a:p>
          <a:p>
            <a:pPr marL="864000" lvl="1" indent="-324000">
              <a:buClr>
                <a:srgbClr val="FFFFFF"/>
              </a:buClr>
              <a:buSzPct val="75000"/>
              <a:buFont typeface="StarSymbol"/>
              <a:buChar char=""/>
            </a:pPr>
            <a:r>
              <a:rPr lang="lt-LT" sz="1800" spc="-1">
                <a:latin typeface="Arial"/>
              </a:rPr>
              <a:t>Second Outline Level</a:t>
            </a:r>
            <a:endParaRPr/>
          </a:p>
          <a:p>
            <a:pPr marL="1296000" lvl="2" indent="-288000">
              <a:buClr>
                <a:srgbClr val="FFFFFF"/>
              </a:buClr>
              <a:buSzPct val="45000"/>
              <a:buFont typeface="StarSymbol"/>
              <a:buChar char=""/>
            </a:pPr>
            <a:r>
              <a:rPr lang="lt-LT" sz="1800" spc="-1">
                <a:latin typeface="Arial"/>
              </a:rPr>
              <a:t>Third Outline Level</a:t>
            </a:r>
            <a:endParaRPr/>
          </a:p>
          <a:p>
            <a:pPr marL="1728000" lvl="3" indent="-216000">
              <a:buClr>
                <a:srgbClr val="FFFFFF"/>
              </a:buClr>
              <a:buSzPct val="75000"/>
              <a:buFont typeface="StarSymbol"/>
              <a:buChar char=""/>
            </a:pPr>
            <a:r>
              <a:rPr lang="lt-LT" sz="1800" spc="-1">
                <a:latin typeface="Arial"/>
              </a:rPr>
              <a:t>Fourth Outline Level</a:t>
            </a:r>
            <a:endParaRPr/>
          </a:p>
          <a:p>
            <a:pPr marL="2160000" lvl="4" indent="-216000">
              <a:buClr>
                <a:srgbClr val="FFFFFF"/>
              </a:buClr>
              <a:buSzPct val="45000"/>
              <a:buFont typeface="StarSymbol"/>
              <a:buChar char=""/>
            </a:pPr>
            <a:r>
              <a:rPr lang="lt-LT" sz="1800" spc="-1">
                <a:latin typeface="Arial"/>
              </a:rPr>
              <a:t>Fifth Outline Level</a:t>
            </a:r>
            <a:endParaRPr/>
          </a:p>
          <a:p>
            <a:pPr marL="2592000" lvl="5" indent="-216000">
              <a:buClr>
                <a:srgbClr val="FFFFFF"/>
              </a:buClr>
              <a:buSzPct val="45000"/>
              <a:buFont typeface="StarSymbol"/>
              <a:buChar char=""/>
            </a:pPr>
            <a:r>
              <a:rPr lang="lt-LT" sz="1800" spc="-1">
                <a:latin typeface="Arial"/>
              </a:rPr>
              <a:t>Sixth Outline Level</a:t>
            </a:r>
            <a:endParaRPr/>
          </a:p>
          <a:p>
            <a:pPr marL="3024000" lvl="6" indent="-216000">
              <a:buClr>
                <a:srgbClr val="FFFFFF"/>
              </a:buClr>
              <a:buSzPct val="45000"/>
              <a:buFont typeface="StarSymbol"/>
              <a:buChar char=""/>
            </a:pPr>
            <a:r>
              <a:rPr lang="lt-LT" sz="18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ustomShape 1"/>
          <p:cNvSpPr/>
          <p:nvPr/>
        </p:nvSpPr>
        <p:spPr>
          <a:xfrm>
            <a:off x="761760" y="399600"/>
            <a:ext cx="8633520" cy="99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lt-LT" sz="2800" b="1" strike="noStrike" spc="-1" dirty="0">
                <a:solidFill>
                  <a:srgbClr val="000000"/>
                </a:solidFill>
                <a:uFill>
                  <a:solidFill>
                    <a:srgbClr val="FFFFFF"/>
                  </a:solidFill>
                </a:uFill>
                <a:latin typeface="Calibri"/>
                <a:ea typeface="DejaVu Sans"/>
              </a:rPr>
              <a:t>2021 m.inventorius</a:t>
            </a:r>
            <a:endParaRPr sz="2800" b="1" dirty="0"/>
          </a:p>
        </p:txBody>
      </p:sp>
      <p:pic>
        <p:nvPicPr>
          <p:cNvPr id="75" name="Picture 3"/>
          <p:cNvPicPr/>
          <p:nvPr/>
        </p:nvPicPr>
        <p:blipFill>
          <a:blip r:embed="rId2"/>
          <a:stretch/>
        </p:blipFill>
        <p:spPr>
          <a:xfrm>
            <a:off x="3732480" y="1581480"/>
            <a:ext cx="2692080" cy="2418480"/>
          </a:xfrm>
          <a:prstGeom prst="rect">
            <a:avLst/>
          </a:prstGeom>
          <a:ln>
            <a:noFill/>
          </a:ln>
        </p:spPr>
      </p:pic>
      <p:pic>
        <p:nvPicPr>
          <p:cNvPr id="76" name="Picture 4"/>
          <p:cNvPicPr/>
          <p:nvPr/>
        </p:nvPicPr>
        <p:blipFill>
          <a:blip r:embed="rId3"/>
          <a:stretch/>
        </p:blipFill>
        <p:spPr>
          <a:xfrm>
            <a:off x="1252440" y="2394720"/>
            <a:ext cx="1718280" cy="1543680"/>
          </a:xfrm>
          <a:prstGeom prst="rect">
            <a:avLst/>
          </a:prstGeom>
          <a:ln>
            <a:noFill/>
          </a:ln>
        </p:spPr>
      </p:pic>
      <p:pic>
        <p:nvPicPr>
          <p:cNvPr id="77" name="Picture 5"/>
          <p:cNvPicPr/>
          <p:nvPr/>
        </p:nvPicPr>
        <p:blipFill>
          <a:blip r:embed="rId4"/>
          <a:stretch/>
        </p:blipFill>
        <p:spPr>
          <a:xfrm>
            <a:off x="7183080" y="2394720"/>
            <a:ext cx="1787400" cy="1605600"/>
          </a:xfrm>
          <a:prstGeom prst="rect">
            <a:avLst/>
          </a:prstGeom>
          <a:ln>
            <a:noFill/>
          </a:ln>
        </p:spPr>
      </p:pic>
      <p:sp>
        <p:nvSpPr>
          <p:cNvPr id="78" name="CustomShape 2"/>
          <p:cNvSpPr/>
          <p:nvPr/>
        </p:nvSpPr>
        <p:spPr>
          <a:xfrm>
            <a:off x="761760" y="4147200"/>
            <a:ext cx="263736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lt-LT" sz="2800" strike="noStrike" spc="-1" dirty="0">
                <a:solidFill>
                  <a:srgbClr val="000000"/>
                </a:solidFill>
                <a:uFill>
                  <a:solidFill>
                    <a:srgbClr val="FFFFFF"/>
                  </a:solidFill>
                </a:uFill>
                <a:latin typeface="Calibri"/>
                <a:ea typeface="DejaVu Sans"/>
              </a:rPr>
              <a:t>Optimist 18 vnt</a:t>
            </a:r>
            <a:endParaRPr dirty="0"/>
          </a:p>
        </p:txBody>
      </p:sp>
      <p:sp>
        <p:nvSpPr>
          <p:cNvPr id="79" name="CustomShape 3"/>
          <p:cNvSpPr/>
          <p:nvPr/>
        </p:nvSpPr>
        <p:spPr>
          <a:xfrm>
            <a:off x="3297960" y="4147200"/>
            <a:ext cx="356112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t-LT" sz="2800" strike="noStrike" spc="-1" dirty="0">
                <a:solidFill>
                  <a:srgbClr val="000000"/>
                </a:solidFill>
                <a:uFill>
                  <a:solidFill>
                    <a:srgbClr val="FFFFFF"/>
                  </a:solidFill>
                </a:uFill>
                <a:latin typeface="Calibri"/>
                <a:ea typeface="DejaVu Sans"/>
              </a:rPr>
              <a:t>Laser: 7 vnt</a:t>
            </a:r>
            <a:endParaRPr dirty="0"/>
          </a:p>
          <a:p>
            <a:pPr algn="ctr">
              <a:lnSpc>
                <a:spcPct val="100000"/>
              </a:lnSpc>
            </a:pPr>
            <a:r>
              <a:rPr lang="lt-LT" sz="2800" strike="noStrike" spc="-1" dirty="0">
                <a:solidFill>
                  <a:srgbClr val="000000"/>
                </a:solidFill>
                <a:uFill>
                  <a:solidFill>
                    <a:srgbClr val="FFFFFF"/>
                  </a:solidFill>
                </a:uFill>
                <a:latin typeface="Calibri"/>
                <a:ea typeface="DejaVu Sans"/>
              </a:rPr>
              <a:t>4.7, Radial, Standard</a:t>
            </a:r>
            <a:endParaRPr dirty="0"/>
          </a:p>
        </p:txBody>
      </p:sp>
      <p:sp>
        <p:nvSpPr>
          <p:cNvPr id="80" name="CustomShape 4"/>
          <p:cNvSpPr/>
          <p:nvPr/>
        </p:nvSpPr>
        <p:spPr>
          <a:xfrm>
            <a:off x="6758280" y="4147200"/>
            <a:ext cx="263736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lt-LT" sz="2800" strike="noStrike" spc="-1" dirty="0">
                <a:solidFill>
                  <a:srgbClr val="000000"/>
                </a:solidFill>
                <a:uFill>
                  <a:solidFill>
                    <a:srgbClr val="FFFFFF"/>
                  </a:solidFill>
                </a:uFill>
                <a:latin typeface="Calibri"/>
                <a:ea typeface="DejaVu Sans"/>
              </a:rPr>
              <a:t>Blokart 4 vnt</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ubtitle 2"/>
          <p:cNvSpPr>
            <a:spLocks noGrp="1"/>
          </p:cNvSpPr>
          <p:nvPr>
            <p:ph type="subTitle"/>
          </p:nvPr>
        </p:nvSpPr>
        <p:spPr>
          <a:xfrm>
            <a:off x="735806" y="303840"/>
            <a:ext cx="8913994" cy="1272240"/>
          </a:xfrm>
        </p:spPr>
        <p:txBody>
          <a:bodyPr/>
          <a:lstStyle/>
          <a:p>
            <a:pPr algn="ctr"/>
            <a:r>
              <a:rPr lang="lt-LT" dirty="0"/>
              <a:t>2022-2024 strateginis veiklos planas</a:t>
            </a:r>
            <a:endParaRPr lang="en-US" dirty="0"/>
          </a:p>
        </p:txBody>
      </p:sp>
      <p:sp>
        <p:nvSpPr>
          <p:cNvPr id="4" name="Rectangle 3"/>
          <p:cNvSpPr/>
          <p:nvPr/>
        </p:nvSpPr>
        <p:spPr>
          <a:xfrm>
            <a:off x="1116806" y="2058194"/>
            <a:ext cx="8077200" cy="4278094"/>
          </a:xfrm>
          <a:prstGeom prst="rect">
            <a:avLst/>
          </a:prstGeom>
        </p:spPr>
        <p:txBody>
          <a:bodyPr wrap="square">
            <a:spAutoFit/>
          </a:bodyPr>
          <a:lstStyle/>
          <a:p>
            <a:r>
              <a:rPr lang="lt-LT" sz="1400" dirty="0"/>
              <a:t>Norint užtikrinti sėkmingą mokyklos darbą, planuojama remtis trimis pagrindiniais veiklos prioritetais:</a:t>
            </a:r>
          </a:p>
          <a:p>
            <a:r>
              <a:rPr lang="lt-LT" sz="1400" dirty="0"/>
              <a:t> - moksleivių skaičiaus didinimu, </a:t>
            </a:r>
          </a:p>
          <a:p>
            <a:r>
              <a:rPr lang="lt-LT" sz="1400" dirty="0"/>
              <a:t> - sportinių pasiekimų skatinimu </a:t>
            </a:r>
          </a:p>
          <a:p>
            <a:r>
              <a:rPr lang="lt-LT" sz="1400" dirty="0"/>
              <a:t> - mokyklos plėtra.</a:t>
            </a:r>
          </a:p>
          <a:p>
            <a:r>
              <a:rPr lang="lt-LT" dirty="0"/>
              <a:t> </a:t>
            </a:r>
          </a:p>
          <a:p>
            <a:endParaRPr lang="lt-LT" dirty="0"/>
          </a:p>
          <a:p>
            <a:endParaRPr lang="lt-LT" dirty="0"/>
          </a:p>
          <a:p>
            <a:endParaRPr lang="lt-LT" dirty="0"/>
          </a:p>
          <a:p>
            <a:endParaRPr lang="lt-LT" dirty="0"/>
          </a:p>
          <a:p>
            <a:endParaRPr lang="lt-LT" dirty="0"/>
          </a:p>
          <a:p>
            <a:endParaRPr lang="lt-LT" dirty="0"/>
          </a:p>
          <a:p>
            <a:endParaRPr lang="lt-LT" dirty="0"/>
          </a:p>
          <a:p>
            <a:endParaRPr lang="lt-LT" dirty="0"/>
          </a:p>
          <a:p>
            <a:endParaRPr lang="lt-LT" dirty="0"/>
          </a:p>
          <a:p>
            <a:endParaRPr lang="lt-LT"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0853699"/>
              </p:ext>
            </p:extLst>
          </p:nvPr>
        </p:nvGraphicFramePr>
        <p:xfrm>
          <a:off x="1116806" y="3505994"/>
          <a:ext cx="8077200" cy="2247265"/>
        </p:xfrm>
        <a:graphic>
          <a:graphicData uri="http://schemas.openxmlformats.org/drawingml/2006/table">
            <a:tbl>
              <a:tblPr>
                <a:tableStyleId>{5C22544A-7EE6-4342-B048-85BDC9FD1C3A}</a:tableStyleId>
              </a:tblPr>
              <a:tblGrid>
                <a:gridCol w="2978480">
                  <a:extLst>
                    <a:ext uri="{9D8B030D-6E8A-4147-A177-3AD203B41FA5}">
                      <a16:colId xmlns:a16="http://schemas.microsoft.com/office/drawing/2014/main" val="20000"/>
                    </a:ext>
                  </a:extLst>
                </a:gridCol>
                <a:gridCol w="2760865">
                  <a:extLst>
                    <a:ext uri="{9D8B030D-6E8A-4147-A177-3AD203B41FA5}">
                      <a16:colId xmlns:a16="http://schemas.microsoft.com/office/drawing/2014/main" val="20001"/>
                    </a:ext>
                  </a:extLst>
                </a:gridCol>
                <a:gridCol w="779016">
                  <a:extLst>
                    <a:ext uri="{9D8B030D-6E8A-4147-A177-3AD203B41FA5}">
                      <a16:colId xmlns:a16="http://schemas.microsoft.com/office/drawing/2014/main" val="20002"/>
                    </a:ext>
                  </a:extLst>
                </a:gridCol>
                <a:gridCol w="779016">
                  <a:extLst>
                    <a:ext uri="{9D8B030D-6E8A-4147-A177-3AD203B41FA5}">
                      <a16:colId xmlns:a16="http://schemas.microsoft.com/office/drawing/2014/main" val="20003"/>
                    </a:ext>
                  </a:extLst>
                </a:gridCol>
                <a:gridCol w="779823">
                  <a:extLst>
                    <a:ext uri="{9D8B030D-6E8A-4147-A177-3AD203B41FA5}">
                      <a16:colId xmlns:a16="http://schemas.microsoft.com/office/drawing/2014/main" val="20004"/>
                    </a:ext>
                  </a:extLst>
                </a:gridCol>
              </a:tblGrid>
              <a:tr h="0">
                <a:tc>
                  <a:txBody>
                    <a:bodyPr/>
                    <a:lstStyle/>
                    <a:p>
                      <a:pPr>
                        <a:spcAft>
                          <a:spcPts val="0"/>
                        </a:spcAft>
                      </a:pPr>
                      <a:r>
                        <a:rPr lang="lt-LT" sz="1200" b="1" kern="50" dirty="0">
                          <a:effectLst/>
                          <a:latin typeface="Times New Roman" panose="02020603050405020304" pitchFamily="18" charset="0"/>
                          <a:ea typeface="SimSun" panose="02010600030101010101" pitchFamily="2" charset="-122"/>
                          <a:cs typeface="Mangal"/>
                        </a:rPr>
                        <a:t>Uždaviniai</a:t>
                      </a:r>
                      <a:endParaRPr lang="en-US" sz="1200" kern="50" dirty="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b="1" kern="50">
                          <a:effectLst/>
                          <a:latin typeface="Times New Roman" panose="02020603050405020304" pitchFamily="18" charset="0"/>
                          <a:ea typeface="SimSun" panose="02010600030101010101" pitchFamily="2" charset="-122"/>
                          <a:cs typeface="Mangal"/>
                        </a:rPr>
                        <a:t>Matavimo vnt.</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b="1" kern="50">
                          <a:effectLst/>
                          <a:latin typeface="Times New Roman" panose="02020603050405020304" pitchFamily="18" charset="0"/>
                          <a:ea typeface="SimSun" panose="02010600030101010101" pitchFamily="2" charset="-122"/>
                          <a:cs typeface="Mangal"/>
                        </a:rPr>
                        <a:t>2022</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b="1" kern="50">
                          <a:effectLst/>
                          <a:latin typeface="Times New Roman" panose="02020603050405020304" pitchFamily="18" charset="0"/>
                          <a:ea typeface="SimSun" panose="02010600030101010101" pitchFamily="2" charset="-122"/>
                          <a:cs typeface="Mangal"/>
                        </a:rPr>
                        <a:t>2023</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b="1" kern="50">
                          <a:effectLst/>
                          <a:latin typeface="Times New Roman" panose="02020603050405020304" pitchFamily="18" charset="0"/>
                          <a:ea typeface="SimSun" panose="02010600030101010101" pitchFamily="2" charset="-122"/>
                          <a:cs typeface="Mangal"/>
                        </a:rPr>
                        <a:t>2024</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extLst>
                  <a:ext uri="{0D108BD9-81ED-4DB2-BD59-A6C34878D82A}">
                    <a16:rowId xmlns:a16="http://schemas.microsoft.com/office/drawing/2014/main" val="10000"/>
                  </a:ext>
                </a:extLst>
              </a:tr>
              <a:tr h="235585">
                <a:tc>
                  <a:txBody>
                    <a:bodyPr/>
                    <a:lstStyle/>
                    <a:p>
                      <a:pPr>
                        <a:spcAft>
                          <a:spcPts val="0"/>
                        </a:spcAft>
                      </a:pPr>
                      <a:r>
                        <a:rPr lang="lt-LT" sz="1200" kern="50">
                          <a:effectLst/>
                          <a:latin typeface="Times New Roman" panose="02020603050405020304" pitchFamily="18" charset="0"/>
                          <a:ea typeface="SimSun" panose="02010600030101010101" pitchFamily="2" charset="-122"/>
                          <a:cs typeface="Mangal"/>
                        </a:rPr>
                        <a:t>Didinti treniruočių patrauklumą</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spcAft>
                          <a:spcPts val="0"/>
                        </a:spcAft>
                      </a:pPr>
                      <a:r>
                        <a:rPr lang="lt-LT" sz="1200" kern="50">
                          <a:effectLst/>
                          <a:latin typeface="Times New Roman" panose="02020603050405020304" pitchFamily="18" charset="0"/>
                          <a:ea typeface="SimSun" panose="02010600030101010101" pitchFamily="2" charset="-122"/>
                          <a:cs typeface="Mangal"/>
                        </a:rPr>
                        <a:t>Naujų mokinių pritraukimas, vnt.</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10</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30</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60</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extLst>
                  <a:ext uri="{0D108BD9-81ED-4DB2-BD59-A6C34878D82A}">
                    <a16:rowId xmlns:a16="http://schemas.microsoft.com/office/drawing/2014/main" val="10001"/>
                  </a:ext>
                </a:extLst>
              </a:tr>
              <a:tr h="0">
                <a:tc>
                  <a:txBody>
                    <a:bodyPr/>
                    <a:lstStyle/>
                    <a:p>
                      <a:pPr>
                        <a:spcAft>
                          <a:spcPts val="0"/>
                        </a:spcAft>
                      </a:pPr>
                      <a:r>
                        <a:rPr lang="lt-LT" sz="1200" kern="50">
                          <a:effectLst/>
                          <a:latin typeface="Times New Roman" panose="02020603050405020304" pitchFamily="18" charset="0"/>
                          <a:ea typeface="SimSun" panose="02010600030101010101" pitchFamily="2" charset="-122"/>
                          <a:cs typeface="Mangal"/>
                        </a:rPr>
                        <a:t>Didinti mokyklos žinomumą</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spcAft>
                          <a:spcPts val="0"/>
                        </a:spcAft>
                      </a:pPr>
                      <a:r>
                        <a:rPr lang="lt-LT" sz="1200" kern="50">
                          <a:effectLst/>
                          <a:latin typeface="Times New Roman" panose="02020603050405020304" pitchFamily="18" charset="0"/>
                          <a:ea typeface="SimSun" panose="02010600030101010101" pitchFamily="2" charset="-122"/>
                          <a:cs typeface="Mangal"/>
                        </a:rPr>
                        <a:t>Mokyklos žinomumas, straipsnių kiekis</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5</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7</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10</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extLst>
                  <a:ext uri="{0D108BD9-81ED-4DB2-BD59-A6C34878D82A}">
                    <a16:rowId xmlns:a16="http://schemas.microsoft.com/office/drawing/2014/main" val="10002"/>
                  </a:ext>
                </a:extLst>
              </a:tr>
              <a:tr h="0">
                <a:tc>
                  <a:txBody>
                    <a:bodyPr/>
                    <a:lstStyle/>
                    <a:p>
                      <a:pPr>
                        <a:spcAft>
                          <a:spcPts val="0"/>
                        </a:spcAft>
                      </a:pPr>
                      <a:r>
                        <a:rPr lang="lt-LT" sz="1200" kern="50">
                          <a:effectLst/>
                          <a:latin typeface="Times New Roman" panose="02020603050405020304" pitchFamily="18" charset="0"/>
                          <a:ea typeface="SimSun" panose="02010600030101010101" pitchFamily="2" charset="-122"/>
                          <a:cs typeface="Mangal"/>
                        </a:rPr>
                        <a:t>Rengti renginius visuomenei</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spcAft>
                          <a:spcPts val="0"/>
                        </a:spcAft>
                      </a:pPr>
                      <a:r>
                        <a:rPr lang="lt-LT" sz="1200" kern="50">
                          <a:effectLst/>
                          <a:latin typeface="Times New Roman" panose="02020603050405020304" pitchFamily="18" charset="0"/>
                          <a:ea typeface="SimSun" panose="02010600030101010101" pitchFamily="2" charset="-122"/>
                          <a:cs typeface="Mangal"/>
                        </a:rPr>
                        <a:t>Renginių kiekis</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tabLst>
                          <a:tab pos="466090" algn="ctr"/>
                        </a:tabLst>
                      </a:pPr>
                      <a:r>
                        <a:rPr lang="lt-LT" sz="1200" kern="50">
                          <a:effectLst/>
                          <a:latin typeface="Times New Roman" panose="02020603050405020304" pitchFamily="18" charset="0"/>
                          <a:ea typeface="SimSun" panose="02010600030101010101" pitchFamily="2" charset="-122"/>
                          <a:cs typeface="Mangal"/>
                        </a:rPr>
                        <a:t>2</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4</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6</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extLst>
                  <a:ext uri="{0D108BD9-81ED-4DB2-BD59-A6C34878D82A}">
                    <a16:rowId xmlns:a16="http://schemas.microsoft.com/office/drawing/2014/main" val="10003"/>
                  </a:ext>
                </a:extLst>
              </a:tr>
              <a:tr h="0">
                <a:tc>
                  <a:txBody>
                    <a:bodyPr/>
                    <a:lstStyle/>
                    <a:p>
                      <a:pPr>
                        <a:spcAft>
                          <a:spcPts val="0"/>
                        </a:spcAft>
                      </a:pPr>
                      <a:r>
                        <a:rPr lang="lt-LT" sz="1200" kern="50">
                          <a:effectLst/>
                          <a:latin typeface="Times New Roman" panose="02020603050405020304" pitchFamily="18" charset="0"/>
                          <a:ea typeface="SimSun" panose="02010600030101010101" pitchFamily="2" charset="-122"/>
                          <a:cs typeface="Mangal"/>
                        </a:rPr>
                        <a:t>Kelti sportinio meistriškumo lygį</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spcAft>
                          <a:spcPts val="0"/>
                        </a:spcAft>
                      </a:pPr>
                      <a:r>
                        <a:rPr lang="lt-LT" sz="1200" kern="50">
                          <a:effectLst/>
                          <a:latin typeface="Times New Roman" panose="02020603050405020304" pitchFamily="18" charset="0"/>
                          <a:ea typeface="SimSun" panose="02010600030101010101" pitchFamily="2" charset="-122"/>
                          <a:cs typeface="Mangal"/>
                        </a:rPr>
                        <a:t>Mokinių, esančių tarp 10 geriausių sportininkų Lietuvoje, kiekis, vnt.</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6</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10</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15</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extLst>
                  <a:ext uri="{0D108BD9-81ED-4DB2-BD59-A6C34878D82A}">
                    <a16:rowId xmlns:a16="http://schemas.microsoft.com/office/drawing/2014/main" val="10004"/>
                  </a:ext>
                </a:extLst>
              </a:tr>
              <a:tr h="0">
                <a:tc>
                  <a:txBody>
                    <a:bodyPr/>
                    <a:lstStyle/>
                    <a:p>
                      <a:pPr>
                        <a:spcAft>
                          <a:spcPts val="0"/>
                        </a:spcAft>
                      </a:pPr>
                      <a:r>
                        <a:rPr lang="lt-LT" sz="1200" kern="50">
                          <a:effectLst/>
                          <a:latin typeface="Times New Roman" panose="02020603050405020304" pitchFamily="18" charset="0"/>
                          <a:ea typeface="SimSun" panose="02010600030101010101" pitchFamily="2" charset="-122"/>
                          <a:cs typeface="Mangal"/>
                        </a:rPr>
                        <a:t>Atstovauti Klaipėdos miestui ir Klaipėdos rajonui Lietuvos ir užsienio varžybose</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spcAft>
                          <a:spcPts val="0"/>
                        </a:spcAft>
                      </a:pPr>
                      <a:r>
                        <a:rPr lang="lt-LT" sz="1200" kern="50">
                          <a:effectLst/>
                          <a:latin typeface="Times New Roman" panose="02020603050405020304" pitchFamily="18" charset="0"/>
                          <a:ea typeface="SimSun" panose="02010600030101010101" pitchFamily="2" charset="-122"/>
                          <a:cs typeface="Mangal"/>
                        </a:rPr>
                        <a:t>Sudalyvautų varžybų kiekis, vnt.</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20</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spcAft>
                          <a:spcPts val="0"/>
                        </a:spcAft>
                      </a:pPr>
                      <a:r>
                        <a:rPr lang="lt-LT" sz="1200" kern="50" dirty="0">
                          <a:effectLst/>
                          <a:latin typeface="Times New Roman" panose="02020603050405020304" pitchFamily="18" charset="0"/>
                          <a:ea typeface="SimSun" panose="02010600030101010101" pitchFamily="2" charset="-122"/>
                          <a:cs typeface="Mangal"/>
                        </a:rPr>
                        <a:t>      25</a:t>
                      </a:r>
                      <a:endParaRPr lang="en-US" sz="1200" kern="50" dirty="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30</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extLst>
                  <a:ext uri="{0D108BD9-81ED-4DB2-BD59-A6C34878D82A}">
                    <a16:rowId xmlns:a16="http://schemas.microsoft.com/office/drawing/2014/main" val="10005"/>
                  </a:ext>
                </a:extLst>
              </a:tr>
              <a:tr h="0">
                <a:tc>
                  <a:txBody>
                    <a:bodyPr/>
                    <a:lstStyle/>
                    <a:p>
                      <a:pPr>
                        <a:spcAft>
                          <a:spcPts val="0"/>
                        </a:spcAft>
                      </a:pPr>
                      <a:r>
                        <a:rPr lang="lt-LT" sz="1200" kern="50">
                          <a:effectLst/>
                          <a:latin typeface="Times New Roman" panose="02020603050405020304" pitchFamily="18" charset="0"/>
                          <a:ea typeface="SimSun" panose="02010600030101010101" pitchFamily="2" charset="-122"/>
                          <a:cs typeface="Mangal"/>
                        </a:rPr>
                        <a:t>Tobulinti ugdymo procesą</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spcAft>
                          <a:spcPts val="0"/>
                        </a:spcAft>
                      </a:pPr>
                      <a:r>
                        <a:rPr lang="lt-LT" sz="1200" kern="50">
                          <a:effectLst/>
                          <a:latin typeface="Times New Roman" panose="02020603050405020304" pitchFamily="18" charset="0"/>
                          <a:ea typeface="SimSun" panose="02010600030101010101" pitchFamily="2" charset="-122"/>
                          <a:cs typeface="Mangal"/>
                        </a:rPr>
                        <a:t>Įvykdyta/neįvykdyta</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TAIP</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TAIP</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TAIP</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extLst>
                  <a:ext uri="{0D108BD9-81ED-4DB2-BD59-A6C34878D82A}">
                    <a16:rowId xmlns:a16="http://schemas.microsoft.com/office/drawing/2014/main" val="10006"/>
                  </a:ext>
                </a:extLst>
              </a:tr>
              <a:tr h="0">
                <a:tc>
                  <a:txBody>
                    <a:bodyPr/>
                    <a:lstStyle/>
                    <a:p>
                      <a:pPr>
                        <a:spcAft>
                          <a:spcPts val="0"/>
                        </a:spcAft>
                      </a:pPr>
                      <a:r>
                        <a:rPr lang="lt-LT" sz="1200" kern="50">
                          <a:effectLst/>
                          <a:latin typeface="Times New Roman" panose="02020603050405020304" pitchFamily="18" charset="0"/>
                          <a:ea typeface="SimSun" panose="02010600030101010101" pitchFamily="2" charset="-122"/>
                          <a:cs typeface="Mangal"/>
                        </a:rPr>
                        <a:t>Didinti trenerių komandą</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spcAft>
                          <a:spcPts val="0"/>
                        </a:spcAft>
                      </a:pPr>
                      <a:r>
                        <a:rPr lang="lt-LT" sz="1200" kern="50">
                          <a:effectLst/>
                          <a:latin typeface="Times New Roman" panose="02020603050405020304" pitchFamily="18" charset="0"/>
                          <a:ea typeface="SimSun" panose="02010600030101010101" pitchFamily="2" charset="-122"/>
                          <a:cs typeface="Mangal"/>
                        </a:rPr>
                        <a:t>Trenerių kiekis, vnt.</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4</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4</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5</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extLst>
                  <a:ext uri="{0D108BD9-81ED-4DB2-BD59-A6C34878D82A}">
                    <a16:rowId xmlns:a16="http://schemas.microsoft.com/office/drawing/2014/main" val="10007"/>
                  </a:ext>
                </a:extLst>
              </a:tr>
              <a:tr h="0">
                <a:tc>
                  <a:txBody>
                    <a:bodyPr/>
                    <a:lstStyle/>
                    <a:p>
                      <a:pPr marL="457200">
                        <a:spcAft>
                          <a:spcPts val="0"/>
                        </a:spcAft>
                      </a:pPr>
                      <a:r>
                        <a:rPr lang="lt-LT" sz="1200" kern="50">
                          <a:effectLst/>
                          <a:latin typeface="Times New Roman" panose="02020603050405020304" pitchFamily="18" charset="0"/>
                          <a:ea typeface="SimSun" panose="02010600030101010101" pitchFamily="2" charset="-122"/>
                          <a:cs typeface="Mangal"/>
                        </a:rPr>
                        <a:t>Efektyviai naudoti lėšas</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spcAft>
                          <a:spcPts val="0"/>
                        </a:spcAft>
                      </a:pPr>
                      <a:r>
                        <a:rPr lang="lt-LT" sz="1200" kern="50">
                          <a:effectLst/>
                          <a:latin typeface="Times New Roman" panose="02020603050405020304" pitchFamily="18" charset="0"/>
                          <a:ea typeface="SimSun" panose="02010600030101010101" pitchFamily="2" charset="-122"/>
                          <a:cs typeface="Mangal"/>
                        </a:rPr>
                        <a:t>Įvykdyta/neįvykdyta audito išvados</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TAIP</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TAIP</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TAIP</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extLst>
                  <a:ext uri="{0D108BD9-81ED-4DB2-BD59-A6C34878D82A}">
                    <a16:rowId xmlns:a16="http://schemas.microsoft.com/office/drawing/2014/main" val="10008"/>
                  </a:ext>
                </a:extLst>
              </a:tr>
              <a:tr h="0">
                <a:tc>
                  <a:txBody>
                    <a:bodyPr/>
                    <a:lstStyle/>
                    <a:p>
                      <a:pPr>
                        <a:spcAft>
                          <a:spcPts val="0"/>
                        </a:spcAft>
                      </a:pPr>
                      <a:r>
                        <a:rPr lang="lt-LT" sz="1200" kern="50">
                          <a:effectLst/>
                          <a:latin typeface="Times New Roman" panose="02020603050405020304" pitchFamily="18" charset="0"/>
                          <a:ea typeface="SimSun" panose="02010600030101010101" pitchFamily="2" charset="-122"/>
                          <a:cs typeface="Mangal"/>
                        </a:rPr>
                        <a:t>Pritraukti rėmėjų</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spcAft>
                          <a:spcPts val="0"/>
                        </a:spcAft>
                      </a:pPr>
                      <a:r>
                        <a:rPr lang="lt-LT" sz="1200" kern="50">
                          <a:effectLst/>
                          <a:latin typeface="Times New Roman" panose="02020603050405020304" pitchFamily="18" charset="0"/>
                          <a:ea typeface="SimSun" panose="02010600030101010101" pitchFamily="2" charset="-122"/>
                          <a:cs typeface="Mangal"/>
                        </a:rPr>
                        <a:t>Rėmėjų kiekis, vnt.</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5</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a:effectLst/>
                          <a:latin typeface="Times New Roman" panose="02020603050405020304" pitchFamily="18" charset="0"/>
                          <a:ea typeface="SimSun" panose="02010600030101010101" pitchFamily="2" charset="-122"/>
                          <a:cs typeface="Mangal"/>
                        </a:rPr>
                        <a:t>7</a:t>
                      </a:r>
                      <a:endParaRPr lang="en-US" sz="1200" kern="50">
                        <a:effectLst/>
                        <a:latin typeface="Times New Roman" panose="02020603050405020304" pitchFamily="18" charset="0"/>
                        <a:ea typeface="SimSun" panose="02010600030101010101" pitchFamily="2" charset="-122"/>
                        <a:cs typeface="Mangal"/>
                      </a:endParaRPr>
                    </a:p>
                  </a:txBody>
                  <a:tcPr marL="68580" marR="68580" marT="0" marB="0"/>
                </a:tc>
                <a:tc>
                  <a:txBody>
                    <a:bodyPr/>
                    <a:lstStyle/>
                    <a:p>
                      <a:pPr algn="ctr">
                        <a:spcAft>
                          <a:spcPts val="0"/>
                        </a:spcAft>
                      </a:pPr>
                      <a:r>
                        <a:rPr lang="lt-LT" sz="1200" kern="50" dirty="0">
                          <a:effectLst/>
                          <a:latin typeface="Times New Roman" panose="02020603050405020304" pitchFamily="18" charset="0"/>
                          <a:ea typeface="SimSun" panose="02010600030101010101" pitchFamily="2" charset="-122"/>
                          <a:cs typeface="Mangal"/>
                        </a:rPr>
                        <a:t>10</a:t>
                      </a:r>
                      <a:endParaRPr lang="en-US" sz="1200" kern="50" dirty="0">
                        <a:effectLst/>
                        <a:latin typeface="Times New Roman" panose="02020603050405020304" pitchFamily="18" charset="0"/>
                        <a:ea typeface="SimSun" panose="02010600030101010101" pitchFamily="2" charset="-122"/>
                        <a:cs typeface="Mangal"/>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57582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3" name="CustomShape 1"/>
          <p:cNvSpPr/>
          <p:nvPr/>
        </p:nvSpPr>
        <p:spPr>
          <a:xfrm>
            <a:off x="4812840" y="3763080"/>
            <a:ext cx="6301800" cy="1293480"/>
          </a:xfrm>
          <a:prstGeom prst="rect">
            <a:avLst/>
          </a:prstGeom>
          <a:noFill/>
          <a:ln>
            <a:noFill/>
          </a:ln>
        </p:spPr>
        <p:style>
          <a:lnRef idx="0">
            <a:scrgbClr r="0" g="0" b="0"/>
          </a:lnRef>
          <a:fillRef idx="0">
            <a:scrgbClr r="0" g="0" b="0"/>
          </a:fillRef>
          <a:effectRef idx="0">
            <a:scrgbClr r="0" g="0" b="0"/>
          </a:effectRef>
          <a:fontRef idx="minor"/>
        </p:style>
      </p:sp>
      <p:sp>
        <p:nvSpPr>
          <p:cNvPr id="94" name="CustomShape 2"/>
          <p:cNvSpPr/>
          <p:nvPr/>
        </p:nvSpPr>
        <p:spPr>
          <a:xfrm>
            <a:off x="761760" y="399600"/>
            <a:ext cx="8633520" cy="99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lt-LT" sz="2800" dirty="0"/>
              <a:t>Stiprybės, Silpnybės, Galimybės bei Grėsmės.</a:t>
            </a:r>
            <a:endParaRPr sz="2800" dirty="0"/>
          </a:p>
        </p:txBody>
      </p:sp>
      <p:sp>
        <p:nvSpPr>
          <p:cNvPr id="95" name="CustomShape 3"/>
          <p:cNvSpPr/>
          <p:nvPr/>
        </p:nvSpPr>
        <p:spPr>
          <a:xfrm>
            <a:off x="3611520" y="1273680"/>
            <a:ext cx="2934360" cy="43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dirty="0"/>
          </a:p>
          <a:p>
            <a:pPr algn="ctr">
              <a:lnSpc>
                <a:spcPct val="100000"/>
              </a:lnSpc>
            </a:pPr>
            <a:endParaRPr dirty="0"/>
          </a:p>
          <a:p>
            <a:pPr algn="ctr">
              <a:lnSpc>
                <a:spcPct val="100000"/>
              </a:lnSpc>
            </a:pPr>
            <a:endParaRPr dirty="0"/>
          </a:p>
        </p:txBody>
      </p:sp>
      <p:sp>
        <p:nvSpPr>
          <p:cNvPr id="98" name="CustomShape 4"/>
          <p:cNvSpPr/>
          <p:nvPr/>
        </p:nvSpPr>
        <p:spPr>
          <a:xfrm>
            <a:off x="4317206" y="2706480"/>
            <a:ext cx="4031554"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endParaRPr dirty="0"/>
          </a:p>
        </p:txBody>
      </p:sp>
      <p:sp>
        <p:nvSpPr>
          <p:cNvPr id="99" name="CustomShape 5"/>
          <p:cNvSpPr/>
          <p:nvPr/>
        </p:nvSpPr>
        <p:spPr>
          <a:xfrm>
            <a:off x="2552400" y="4191794"/>
            <a:ext cx="2053440" cy="206392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dirty="0"/>
          </a:p>
        </p:txBody>
      </p:sp>
      <p:sp>
        <p:nvSpPr>
          <p:cNvPr id="100" name="CustomShape 6"/>
          <p:cNvSpPr/>
          <p:nvPr/>
        </p:nvSpPr>
        <p:spPr>
          <a:xfrm>
            <a:off x="4800960" y="4191794"/>
            <a:ext cx="1966320" cy="230260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dirty="0"/>
          </a:p>
        </p:txBody>
      </p:sp>
      <p:sp>
        <p:nvSpPr>
          <p:cNvPr id="101" name="CustomShape 7"/>
          <p:cNvSpPr/>
          <p:nvPr/>
        </p:nvSpPr>
        <p:spPr>
          <a:xfrm>
            <a:off x="7163280" y="4191794"/>
            <a:ext cx="1874520" cy="179032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dirty="0"/>
          </a:p>
        </p:txBody>
      </p:sp>
      <p:sp>
        <p:nvSpPr>
          <p:cNvPr id="3" name="Rectangle 2"/>
          <p:cNvSpPr/>
          <p:nvPr/>
        </p:nvSpPr>
        <p:spPr>
          <a:xfrm>
            <a:off x="1574006" y="1270844"/>
            <a:ext cx="7239000" cy="3970318"/>
          </a:xfrm>
          <a:prstGeom prst="rect">
            <a:avLst/>
          </a:prstGeom>
        </p:spPr>
        <p:txBody>
          <a:bodyPr wrap="square">
            <a:spAutoFit/>
          </a:bodyPr>
          <a:lstStyle/>
          <a:p>
            <a:pPr lvl="2"/>
            <a:r>
              <a:rPr lang="lt-LT" b="1" dirty="0"/>
              <a:t>STIPRYBĖS</a:t>
            </a:r>
            <a:endParaRPr lang="en-US" b="1" dirty="0"/>
          </a:p>
          <a:p>
            <a:pPr lvl="0"/>
            <a:r>
              <a:rPr lang="lt-LT" b="1" dirty="0"/>
              <a:t>Patirtis. </a:t>
            </a:r>
            <a:r>
              <a:rPr lang="lt-LT" dirty="0"/>
              <a:t>Mokykloje</a:t>
            </a:r>
            <a:r>
              <a:rPr lang="lt-LT" b="1" dirty="0"/>
              <a:t> </a:t>
            </a:r>
            <a:r>
              <a:rPr lang="lt-LT" dirty="0"/>
              <a:t>dirba darbuotojai, turintys didelę darbo patirtį.</a:t>
            </a:r>
            <a:endParaRPr lang="en-US" dirty="0"/>
          </a:p>
          <a:p>
            <a:pPr lvl="0"/>
            <a:r>
              <a:rPr lang="lt-LT" b="1" dirty="0"/>
              <a:t>Regatos. </a:t>
            </a:r>
            <a:r>
              <a:rPr lang="lt-LT" dirty="0"/>
              <a:t>Kasmet mokykla surengia 6-8 tradicines respublikines ir tarptautines regatas. </a:t>
            </a:r>
            <a:endParaRPr lang="en-US" dirty="0"/>
          </a:p>
          <a:p>
            <a:r>
              <a:rPr lang="lt-LT" b="1" dirty="0"/>
              <a:t> </a:t>
            </a:r>
            <a:endParaRPr lang="en-US" dirty="0"/>
          </a:p>
          <a:p>
            <a:pPr lvl="2"/>
            <a:r>
              <a:rPr lang="lt-LT" b="1" dirty="0"/>
              <a:t>SILPNYBĖS</a:t>
            </a:r>
            <a:endParaRPr lang="en-US" b="1" dirty="0"/>
          </a:p>
          <a:p>
            <a:r>
              <a:rPr lang="lt-LT" dirty="0"/>
              <a:t> </a:t>
            </a:r>
            <a:endParaRPr lang="en-US" dirty="0"/>
          </a:p>
          <a:p>
            <a:pPr lvl="0"/>
            <a:r>
              <a:rPr lang="lt-LT" b="1" dirty="0"/>
              <a:t>Rezultatai.  </a:t>
            </a:r>
            <a:r>
              <a:rPr lang="lt-LT" dirty="0"/>
              <a:t>Mokyklos sportininkai, norėdami pasiekti aukštų sportinių rezultatų, turėtų kone trigubai daugiau sudalyvauti varžybų užsienyje nei galėjo leisti iki šiol. </a:t>
            </a:r>
            <a:endParaRPr lang="en-US" dirty="0"/>
          </a:p>
          <a:p>
            <a:pPr lvl="0"/>
            <a:r>
              <a:rPr lang="lt-LT" b="1" dirty="0"/>
              <a:t>Materialinė bazė. </a:t>
            </a:r>
            <a:r>
              <a:rPr lang="lt-LT" dirty="0"/>
              <a:t>Didelė dalis mokyklos inventoriaus yra pasenusi. </a:t>
            </a:r>
            <a:endParaRPr lang="en-US" dirty="0"/>
          </a:p>
          <a:p>
            <a:pPr lvl="0"/>
            <a:r>
              <a:rPr lang="lt-LT" b="1" dirty="0"/>
              <a:t>Sporto bazė. </a:t>
            </a:r>
            <a:r>
              <a:rPr lang="lt-LT" dirty="0"/>
              <a:t>Mokykla savo bazės neturi, dideli atstumai važiuoti iki Drevernos, kur baze naudojasi Drevernos prieplaukos koncesininko gera valia.</a:t>
            </a:r>
            <a:r>
              <a:rPr lang="lt-LT" b="1" dirty="0"/>
              <a:t> </a:t>
            </a: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a:t>Stiprybės, Silpnybės, Galimybės bei Grėsmės </a:t>
            </a:r>
            <a:endParaRPr lang="en-US" dirty="0"/>
          </a:p>
        </p:txBody>
      </p:sp>
      <p:sp>
        <p:nvSpPr>
          <p:cNvPr id="3" name="Subtitle 2"/>
          <p:cNvSpPr>
            <a:spLocks noGrp="1"/>
          </p:cNvSpPr>
          <p:nvPr>
            <p:ph type="subTitle"/>
          </p:nvPr>
        </p:nvSpPr>
        <p:spPr>
          <a:xfrm>
            <a:off x="507600" y="381794"/>
            <a:ext cx="9142200" cy="1194286"/>
          </a:xfrm>
        </p:spPr>
        <p:txBody>
          <a:bodyPr/>
          <a:lstStyle/>
          <a:p>
            <a:pPr marL="1080">
              <a:lnSpc>
                <a:spcPct val="100000"/>
              </a:lnSpc>
            </a:pPr>
            <a:endParaRPr lang="en-US" spc="-1" dirty="0">
              <a:solidFill>
                <a:srgbClr val="000000"/>
              </a:solidFill>
              <a:uFill>
                <a:solidFill>
                  <a:srgbClr val="FFFFFF"/>
                </a:solidFill>
              </a:uFill>
              <a:latin typeface="Calibri"/>
              <a:ea typeface="DejaVu Sans"/>
            </a:endParaRPr>
          </a:p>
          <a:p>
            <a:pPr marL="1080">
              <a:lnSpc>
                <a:spcPct val="100000"/>
              </a:lnSpc>
            </a:pPr>
            <a:endParaRPr lang="en-US" spc="-1" dirty="0">
              <a:solidFill>
                <a:srgbClr val="000000"/>
              </a:solidFill>
              <a:uFill>
                <a:solidFill>
                  <a:srgbClr val="FFFFFF"/>
                </a:solidFill>
              </a:uFill>
              <a:latin typeface="Calibri"/>
              <a:ea typeface="DejaVu Sans"/>
            </a:endParaRPr>
          </a:p>
          <a:p>
            <a:pPr marL="1080">
              <a:lnSpc>
                <a:spcPct val="100000"/>
              </a:lnSpc>
            </a:pPr>
            <a:endParaRPr lang="en-US" spc="-1" dirty="0">
              <a:solidFill>
                <a:srgbClr val="000000"/>
              </a:solidFill>
              <a:uFill>
                <a:solidFill>
                  <a:srgbClr val="FFFFFF"/>
                </a:solidFill>
              </a:uFill>
              <a:latin typeface="Calibri"/>
              <a:ea typeface="DejaVu Sans"/>
            </a:endParaRPr>
          </a:p>
          <a:p>
            <a:pPr marL="1080">
              <a:lnSpc>
                <a:spcPct val="100000"/>
              </a:lnSpc>
            </a:pPr>
            <a:endParaRPr lang="en-US" spc="-1" dirty="0">
              <a:solidFill>
                <a:srgbClr val="000000"/>
              </a:solidFill>
              <a:uFill>
                <a:solidFill>
                  <a:srgbClr val="FFFFFF"/>
                </a:solidFill>
              </a:uFill>
              <a:latin typeface="Calibri"/>
              <a:ea typeface="DejaVu Sans"/>
            </a:endParaRPr>
          </a:p>
          <a:p>
            <a:pPr marL="1080">
              <a:lnSpc>
                <a:spcPct val="100000"/>
              </a:lnSpc>
            </a:pPr>
            <a:endParaRPr lang="en-US" spc="-1" dirty="0">
              <a:solidFill>
                <a:srgbClr val="000000"/>
              </a:solidFill>
              <a:uFill>
                <a:solidFill>
                  <a:srgbClr val="FFFFFF"/>
                </a:solidFill>
              </a:uFill>
              <a:latin typeface="Calibri"/>
              <a:ea typeface="DejaVu Sans"/>
            </a:endParaRPr>
          </a:p>
          <a:p>
            <a:pPr marL="1080">
              <a:lnSpc>
                <a:spcPct val="100000"/>
              </a:lnSpc>
            </a:pPr>
            <a:endParaRPr lang="en-US" spc="-1" dirty="0">
              <a:solidFill>
                <a:srgbClr val="000000"/>
              </a:solidFill>
              <a:uFill>
                <a:solidFill>
                  <a:srgbClr val="FFFFFF"/>
                </a:solidFill>
              </a:uFill>
              <a:latin typeface="Calibri"/>
              <a:ea typeface="DejaVu Sans"/>
            </a:endParaRPr>
          </a:p>
          <a:p>
            <a:pPr marL="1080">
              <a:lnSpc>
                <a:spcPct val="100000"/>
              </a:lnSpc>
            </a:pPr>
            <a:endParaRPr lang="en-US" spc="-1" dirty="0">
              <a:solidFill>
                <a:srgbClr val="000000"/>
              </a:solidFill>
              <a:uFill>
                <a:solidFill>
                  <a:srgbClr val="FFFFFF"/>
                </a:solidFill>
              </a:uFill>
              <a:latin typeface="Calibri"/>
              <a:ea typeface="DejaVu Sans"/>
            </a:endParaRPr>
          </a:p>
          <a:p>
            <a:pPr marL="1080">
              <a:lnSpc>
                <a:spcPct val="100000"/>
              </a:lnSpc>
            </a:pPr>
            <a:endParaRPr lang="en-US" spc="-1" dirty="0">
              <a:solidFill>
                <a:srgbClr val="000000"/>
              </a:solidFill>
              <a:uFill>
                <a:solidFill>
                  <a:srgbClr val="FFFFFF"/>
                </a:solidFill>
              </a:uFill>
              <a:latin typeface="Calibri"/>
              <a:ea typeface="DejaVu Sans"/>
            </a:endParaRPr>
          </a:p>
          <a:p>
            <a:pPr marL="1080">
              <a:lnSpc>
                <a:spcPct val="100000"/>
              </a:lnSpc>
            </a:pPr>
            <a:endParaRPr lang="en-US" spc="-1" dirty="0">
              <a:solidFill>
                <a:srgbClr val="000000"/>
              </a:solidFill>
              <a:uFill>
                <a:solidFill>
                  <a:srgbClr val="FFFFFF"/>
                </a:solidFill>
              </a:uFill>
              <a:latin typeface="Calibri"/>
              <a:ea typeface="DejaVu Sans"/>
            </a:endParaRPr>
          </a:p>
          <a:p>
            <a:pPr marL="1080">
              <a:lnSpc>
                <a:spcPct val="100000"/>
              </a:lnSpc>
            </a:pPr>
            <a:endParaRPr lang="en-US" spc="-1" dirty="0">
              <a:solidFill>
                <a:srgbClr val="000000"/>
              </a:solidFill>
              <a:uFill>
                <a:solidFill>
                  <a:srgbClr val="FFFFFF"/>
                </a:solidFill>
              </a:uFill>
              <a:latin typeface="Calibri"/>
              <a:ea typeface="DejaVu Sans"/>
            </a:endParaRPr>
          </a:p>
          <a:p>
            <a:pPr marL="1080">
              <a:lnSpc>
                <a:spcPct val="100000"/>
              </a:lnSpc>
            </a:pPr>
            <a:endParaRPr lang="en-US" spc="-1" dirty="0">
              <a:solidFill>
                <a:srgbClr val="000000"/>
              </a:solidFill>
              <a:uFill>
                <a:solidFill>
                  <a:srgbClr val="FFFFFF"/>
                </a:solidFill>
              </a:uFill>
              <a:latin typeface="Calibri"/>
              <a:ea typeface="DejaVu Sans"/>
            </a:endParaRPr>
          </a:p>
          <a:p>
            <a:pPr marL="1080">
              <a:lnSpc>
                <a:spcPct val="100000"/>
              </a:lnSpc>
            </a:pPr>
            <a:endParaRPr lang="en-US" spc="-1" dirty="0">
              <a:solidFill>
                <a:srgbClr val="000000"/>
              </a:solidFill>
              <a:uFill>
                <a:solidFill>
                  <a:srgbClr val="FFFFFF"/>
                </a:solidFill>
              </a:uFill>
              <a:latin typeface="Calibri"/>
              <a:ea typeface="DejaVu Sans"/>
            </a:endParaRPr>
          </a:p>
          <a:p>
            <a:pPr marL="1080">
              <a:lnSpc>
                <a:spcPct val="100000"/>
              </a:lnSpc>
            </a:pPr>
            <a:endParaRPr lang="en-US" spc="-1" dirty="0">
              <a:solidFill>
                <a:srgbClr val="000000"/>
              </a:solidFill>
              <a:uFill>
                <a:solidFill>
                  <a:srgbClr val="FFFFFF"/>
                </a:solidFill>
              </a:uFill>
              <a:latin typeface="Calibri"/>
              <a:ea typeface="DejaVu Sans"/>
            </a:endParaRPr>
          </a:p>
          <a:p>
            <a:pPr marL="1080">
              <a:lnSpc>
                <a:spcPct val="100000"/>
              </a:lnSpc>
            </a:pPr>
            <a:endParaRPr lang="en-US" spc="-1" dirty="0">
              <a:solidFill>
                <a:srgbClr val="000000"/>
              </a:solidFill>
              <a:uFill>
                <a:solidFill>
                  <a:srgbClr val="FFFFFF"/>
                </a:solidFill>
              </a:uFill>
              <a:latin typeface="Calibri"/>
              <a:ea typeface="DejaVu Sans"/>
            </a:endParaRPr>
          </a:p>
          <a:p>
            <a:pPr marL="1080">
              <a:lnSpc>
                <a:spcPct val="100000"/>
              </a:lnSpc>
            </a:pPr>
            <a:endParaRPr lang="en-US" spc="-1" dirty="0">
              <a:solidFill>
                <a:srgbClr val="000000"/>
              </a:solidFill>
              <a:uFill>
                <a:solidFill>
                  <a:srgbClr val="FFFFFF"/>
                </a:solidFill>
              </a:uFill>
              <a:latin typeface="Calibri"/>
              <a:ea typeface="DejaVu Sans"/>
            </a:endParaRPr>
          </a:p>
          <a:p>
            <a:pPr marL="1080">
              <a:lnSpc>
                <a:spcPct val="100000"/>
              </a:lnSpc>
            </a:pPr>
            <a:endParaRPr lang="en-US" spc="-1" dirty="0">
              <a:solidFill>
                <a:srgbClr val="000000"/>
              </a:solidFill>
              <a:uFill>
                <a:solidFill>
                  <a:srgbClr val="FFFFFF"/>
                </a:solidFill>
              </a:uFill>
              <a:latin typeface="Calibri"/>
              <a:ea typeface="DejaVu Sans"/>
            </a:endParaRPr>
          </a:p>
          <a:p>
            <a:pPr marL="1080">
              <a:lnSpc>
                <a:spcPct val="100000"/>
              </a:lnSpc>
            </a:pPr>
            <a:endParaRPr lang="en-US" spc="-1" dirty="0">
              <a:solidFill>
                <a:srgbClr val="000000"/>
              </a:solidFill>
              <a:uFill>
                <a:solidFill>
                  <a:srgbClr val="FFFFFF"/>
                </a:solidFill>
              </a:uFill>
              <a:latin typeface="Calibri"/>
              <a:ea typeface="DejaVu Sans"/>
            </a:endParaRPr>
          </a:p>
          <a:p>
            <a:pPr marL="1080">
              <a:lnSpc>
                <a:spcPct val="100000"/>
              </a:lnSpc>
            </a:pPr>
            <a:endParaRPr lang="en-US" spc="-1" dirty="0">
              <a:solidFill>
                <a:srgbClr val="000000"/>
              </a:solidFill>
              <a:uFill>
                <a:solidFill>
                  <a:srgbClr val="FFFFFF"/>
                </a:solidFill>
              </a:uFill>
              <a:latin typeface="Calibri"/>
              <a:ea typeface="DejaVu Sans"/>
            </a:endParaRPr>
          </a:p>
          <a:p>
            <a:pPr marL="1080">
              <a:lnSpc>
                <a:spcPct val="100000"/>
              </a:lnSpc>
            </a:pPr>
            <a:endParaRPr lang="en-US" b="1" spc="-1" dirty="0">
              <a:solidFill>
                <a:srgbClr val="000000"/>
              </a:solidFill>
              <a:uFill>
                <a:solidFill>
                  <a:srgbClr val="FFFFFF"/>
                </a:solidFill>
              </a:uFill>
              <a:latin typeface="Calibri"/>
              <a:ea typeface="DejaVu Sans"/>
            </a:endParaRPr>
          </a:p>
          <a:p>
            <a:pPr marL="1080">
              <a:lnSpc>
                <a:spcPct val="100000"/>
              </a:lnSpc>
            </a:pPr>
            <a:endParaRPr lang="lt-LT" spc="-1" dirty="0">
              <a:solidFill>
                <a:srgbClr val="000000"/>
              </a:solidFill>
              <a:uFill>
                <a:solidFill>
                  <a:srgbClr val="FFFFFF"/>
                </a:solidFill>
              </a:uFill>
              <a:latin typeface="Calibri"/>
              <a:ea typeface="DejaVu Sans"/>
            </a:endParaRPr>
          </a:p>
          <a:p>
            <a:pPr marL="1080">
              <a:lnSpc>
                <a:spcPct val="100000"/>
              </a:lnSpc>
            </a:pPr>
            <a:endParaRPr lang="lt-LT" sz="1800" strike="noStrike" spc="-1" dirty="0">
              <a:solidFill>
                <a:srgbClr val="000000"/>
              </a:solidFill>
              <a:uFill>
                <a:solidFill>
                  <a:srgbClr val="FFFFFF"/>
                </a:solidFill>
              </a:uFill>
              <a:latin typeface="Calibri"/>
              <a:ea typeface="DejaVu Sans"/>
            </a:endParaRPr>
          </a:p>
          <a:p>
            <a:pPr marL="1080">
              <a:lnSpc>
                <a:spcPct val="100000"/>
              </a:lnSpc>
            </a:pPr>
            <a:endParaRPr lang="lt-LT" spc="-1" dirty="0">
              <a:solidFill>
                <a:srgbClr val="000000"/>
              </a:solidFill>
              <a:uFill>
                <a:solidFill>
                  <a:srgbClr val="FFFFFF"/>
                </a:solidFill>
              </a:uFill>
              <a:latin typeface="Calibri"/>
              <a:ea typeface="DejaVu Sans"/>
            </a:endParaRPr>
          </a:p>
          <a:p>
            <a:pPr marL="1080">
              <a:lnSpc>
                <a:spcPct val="100000"/>
              </a:lnSpc>
            </a:pPr>
            <a:endParaRPr lang="lt-LT" sz="1800" strike="noStrike" spc="-1" dirty="0">
              <a:solidFill>
                <a:srgbClr val="000000"/>
              </a:solidFill>
              <a:uFill>
                <a:solidFill>
                  <a:srgbClr val="FFFFFF"/>
                </a:solidFill>
              </a:uFill>
              <a:latin typeface="Calibri"/>
              <a:ea typeface="DejaVu Sans"/>
            </a:endParaRPr>
          </a:p>
          <a:p>
            <a:pPr marL="1080">
              <a:lnSpc>
                <a:spcPct val="100000"/>
              </a:lnSpc>
            </a:pPr>
            <a:endParaRPr lang="lt-LT" spc="-1" dirty="0">
              <a:solidFill>
                <a:srgbClr val="000000"/>
              </a:solidFill>
              <a:uFill>
                <a:solidFill>
                  <a:srgbClr val="FFFFFF"/>
                </a:solidFill>
              </a:uFill>
              <a:latin typeface="Calibri"/>
              <a:ea typeface="DejaVu Sans"/>
            </a:endParaRPr>
          </a:p>
          <a:p>
            <a:pPr marL="1080">
              <a:lnSpc>
                <a:spcPct val="100000"/>
              </a:lnSpc>
            </a:pPr>
            <a:endParaRPr lang="lt-LT" sz="1800" strike="noStrike" spc="-1" dirty="0">
              <a:solidFill>
                <a:srgbClr val="000000"/>
              </a:solidFill>
              <a:uFill>
                <a:solidFill>
                  <a:srgbClr val="FFFFFF"/>
                </a:solidFill>
              </a:uFill>
              <a:latin typeface="Calibri"/>
              <a:ea typeface="DejaVu Sans"/>
            </a:endParaRPr>
          </a:p>
          <a:p>
            <a:pPr marL="1080">
              <a:lnSpc>
                <a:spcPct val="100000"/>
              </a:lnSpc>
            </a:pPr>
            <a:endParaRPr lang="lt-LT" spc="-1" dirty="0">
              <a:solidFill>
                <a:srgbClr val="000000"/>
              </a:solidFill>
              <a:uFill>
                <a:solidFill>
                  <a:srgbClr val="FFFFFF"/>
                </a:solidFill>
              </a:uFill>
              <a:latin typeface="Calibri"/>
              <a:ea typeface="DejaVu Sans"/>
            </a:endParaRPr>
          </a:p>
          <a:p>
            <a:pPr marL="1080">
              <a:lnSpc>
                <a:spcPct val="100000"/>
              </a:lnSpc>
            </a:pPr>
            <a:endParaRPr lang="lt-LT" sz="1800" strike="noStrike" spc="-1" dirty="0">
              <a:solidFill>
                <a:srgbClr val="000000"/>
              </a:solidFill>
              <a:uFill>
                <a:solidFill>
                  <a:srgbClr val="FFFFFF"/>
                </a:solidFill>
              </a:uFill>
              <a:latin typeface="Calibri"/>
              <a:ea typeface="DejaVu Sans"/>
            </a:endParaRPr>
          </a:p>
          <a:p>
            <a:pPr marL="1080">
              <a:lnSpc>
                <a:spcPct val="100000"/>
              </a:lnSpc>
            </a:pPr>
            <a:endParaRPr lang="lt-LT" spc="-1" dirty="0">
              <a:solidFill>
                <a:srgbClr val="000000"/>
              </a:solidFill>
              <a:uFill>
                <a:solidFill>
                  <a:srgbClr val="FFFFFF"/>
                </a:solidFill>
              </a:uFill>
              <a:latin typeface="Calibri"/>
              <a:ea typeface="DejaVu Sans"/>
            </a:endParaRPr>
          </a:p>
          <a:p>
            <a:pPr marL="1080">
              <a:lnSpc>
                <a:spcPct val="100000"/>
              </a:lnSpc>
            </a:pPr>
            <a:endParaRPr lang="lt-LT" sz="1800" strike="noStrike" spc="-1" dirty="0">
              <a:solidFill>
                <a:srgbClr val="000000"/>
              </a:solidFill>
              <a:uFill>
                <a:solidFill>
                  <a:srgbClr val="FFFFFF"/>
                </a:solidFill>
              </a:uFill>
              <a:latin typeface="Calibri"/>
              <a:ea typeface="DejaVu Sans"/>
            </a:endParaRPr>
          </a:p>
          <a:p>
            <a:pPr marL="1080">
              <a:lnSpc>
                <a:spcPct val="100000"/>
              </a:lnSpc>
            </a:pPr>
            <a:endParaRPr lang="lt-LT" spc="-1" dirty="0">
              <a:solidFill>
                <a:srgbClr val="000000"/>
              </a:solidFill>
              <a:uFill>
                <a:solidFill>
                  <a:srgbClr val="FFFFFF"/>
                </a:solidFill>
              </a:uFill>
              <a:latin typeface="Calibri"/>
              <a:ea typeface="DejaVu Sans"/>
            </a:endParaRPr>
          </a:p>
          <a:p>
            <a:pPr marL="1080">
              <a:lnSpc>
                <a:spcPct val="100000"/>
              </a:lnSpc>
            </a:pPr>
            <a:endParaRPr lang="lt-LT" sz="1800" strike="noStrike" spc="-1" dirty="0">
              <a:solidFill>
                <a:srgbClr val="000000"/>
              </a:solidFill>
              <a:uFill>
                <a:solidFill>
                  <a:srgbClr val="FFFFFF"/>
                </a:solidFill>
              </a:uFill>
              <a:latin typeface="Calibri"/>
              <a:ea typeface="DejaVu Sans"/>
            </a:endParaRPr>
          </a:p>
          <a:p>
            <a:pPr marL="1080">
              <a:lnSpc>
                <a:spcPct val="100000"/>
              </a:lnSpc>
            </a:pPr>
            <a:r>
              <a:rPr lang="lt-LT" sz="1800" strike="noStrike" spc="-1" dirty="0">
                <a:solidFill>
                  <a:srgbClr val="000000"/>
                </a:solidFill>
                <a:uFill>
                  <a:solidFill>
                    <a:srgbClr val="FFFFFF"/>
                  </a:solidFill>
                </a:uFill>
                <a:latin typeface="Calibri"/>
                <a:ea typeface="DejaVu Sans"/>
              </a:rPr>
              <a:t> </a:t>
            </a:r>
            <a:endParaRPr lang="lt-LT" dirty="0"/>
          </a:p>
          <a:p>
            <a:pPr marL="1080">
              <a:lnSpc>
                <a:spcPct val="100000"/>
              </a:lnSpc>
            </a:pPr>
            <a:endParaRPr lang="en-US" dirty="0">
              <a:latin typeface="Calibri" pitchFamily="34" charset="0"/>
            </a:endParaRPr>
          </a:p>
          <a:p>
            <a:pPr marL="1080">
              <a:lnSpc>
                <a:spcPct val="100000"/>
              </a:lnSpc>
            </a:pPr>
            <a:endParaRPr lang="en-US" dirty="0">
              <a:latin typeface="Calibri" pitchFamily="34" charset="0"/>
            </a:endParaRPr>
          </a:p>
          <a:p>
            <a:endParaRPr lang="en-US" dirty="0"/>
          </a:p>
        </p:txBody>
      </p:sp>
      <p:sp>
        <p:nvSpPr>
          <p:cNvPr id="5" name="Rectangle 4"/>
          <p:cNvSpPr/>
          <p:nvPr/>
        </p:nvSpPr>
        <p:spPr>
          <a:xfrm>
            <a:off x="1802606" y="1547843"/>
            <a:ext cx="6934200" cy="4247317"/>
          </a:xfrm>
          <a:prstGeom prst="rect">
            <a:avLst/>
          </a:prstGeom>
        </p:spPr>
        <p:txBody>
          <a:bodyPr wrap="square">
            <a:spAutoFit/>
          </a:bodyPr>
          <a:lstStyle/>
          <a:p>
            <a:pPr lvl="2"/>
            <a:r>
              <a:rPr lang="lt-LT" b="1" dirty="0"/>
              <a:t>GALIMYBĖS</a:t>
            </a:r>
            <a:endParaRPr lang="en-US" b="1" dirty="0"/>
          </a:p>
          <a:p>
            <a:pPr lvl="0"/>
            <a:r>
              <a:rPr lang="lt-LT" b="1" dirty="0"/>
              <a:t>Tobulintinos treniruotės. </a:t>
            </a:r>
            <a:r>
              <a:rPr lang="lt-LT" dirty="0"/>
              <a:t>Naujų technologijų įdiegimas į treniruočių procesą.</a:t>
            </a:r>
            <a:r>
              <a:rPr lang="lt-LT" b="1" dirty="0"/>
              <a:t> </a:t>
            </a:r>
            <a:endParaRPr lang="en-US" dirty="0"/>
          </a:p>
          <a:p>
            <a:pPr lvl="0"/>
            <a:r>
              <a:rPr lang="lt-LT" b="1" dirty="0"/>
              <a:t>Trenerių kvalifikacija. </a:t>
            </a:r>
            <a:r>
              <a:rPr lang="lt-LT" dirty="0"/>
              <a:t>Semtis patirties iš profesionalų Lietuvoje ir pasaulyje. </a:t>
            </a:r>
            <a:endParaRPr lang="en-US" dirty="0"/>
          </a:p>
          <a:p>
            <a:pPr lvl="0"/>
            <a:r>
              <a:rPr lang="lt-LT" b="1" dirty="0"/>
              <a:t>Paslaugų spektro plėtra. </a:t>
            </a:r>
            <a:r>
              <a:rPr lang="lt-LT" dirty="0"/>
              <a:t>Naujos jachtų klasės, buriavimo pamokos moksleiviams, jų tėvams. </a:t>
            </a:r>
            <a:endParaRPr lang="en-US" dirty="0"/>
          </a:p>
          <a:p>
            <a:r>
              <a:rPr lang="lt-LT" b="1" dirty="0"/>
              <a:t> </a:t>
            </a:r>
            <a:endParaRPr lang="en-US" dirty="0"/>
          </a:p>
          <a:p>
            <a:pPr lvl="2"/>
            <a:r>
              <a:rPr lang="lt-LT" b="1" dirty="0"/>
              <a:t>GRĖSMĖS	</a:t>
            </a:r>
            <a:endParaRPr lang="en-US" b="1" dirty="0"/>
          </a:p>
          <a:p>
            <a:pPr lvl="0"/>
            <a:r>
              <a:rPr lang="lt-LT" b="1" dirty="0"/>
              <a:t>Finansavimas. </a:t>
            </a:r>
            <a:r>
              <a:rPr lang="lt-LT" dirty="0"/>
              <a:t>Nestabilus, nuo pasikeitusios politinės situacijos priklausomas finansavimas. </a:t>
            </a:r>
            <a:endParaRPr lang="en-US" dirty="0"/>
          </a:p>
          <a:p>
            <a:pPr lvl="0"/>
            <a:r>
              <a:rPr lang="lt-LT" b="1" dirty="0"/>
              <a:t>Demografija. </a:t>
            </a:r>
            <a:r>
              <a:rPr lang="lt-LT" dirty="0"/>
              <a:t>Dėl mažėjančių gyventojų skaičiaus mažėjantis auklėtinių skaičius. </a:t>
            </a:r>
            <a:endParaRPr lang="en-US" dirty="0"/>
          </a:p>
          <a:p>
            <a:pPr lvl="0"/>
            <a:r>
              <a:rPr lang="lt-LT" b="1" dirty="0"/>
              <a:t>Trenerių stoka. </a:t>
            </a:r>
            <a:r>
              <a:rPr lang="lt-LT" dirty="0"/>
              <a:t>Dėl nedidelio DU ir menkos motyvacinės sistemos bei sporto specifikos sunku pritraukti gerų trenerių. </a:t>
            </a:r>
            <a:endParaRPr lang="en-US" dirty="0"/>
          </a:p>
        </p:txBody>
      </p:sp>
    </p:spTree>
    <p:extLst>
      <p:ext uri="{BB962C8B-B14F-4D97-AF65-F5344CB8AC3E}">
        <p14:creationId xmlns:p14="http://schemas.microsoft.com/office/powerpoint/2010/main" val="135070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a:t>TĖVŲ INDĖLIS Į BURIAVIMĄ</a:t>
            </a:r>
            <a:endParaRPr lang="en-US" dirty="0"/>
          </a:p>
        </p:txBody>
      </p:sp>
      <p:sp>
        <p:nvSpPr>
          <p:cNvPr id="3" name="Subtitle 2"/>
          <p:cNvSpPr>
            <a:spLocks noGrp="1"/>
          </p:cNvSpPr>
          <p:nvPr>
            <p:ph type="subTitle"/>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18316887"/>
              </p:ext>
            </p:extLst>
          </p:nvPr>
        </p:nvGraphicFramePr>
        <p:xfrm>
          <a:off x="1693069" y="1553369"/>
          <a:ext cx="6772276" cy="3606800"/>
        </p:xfrm>
        <a:graphic>
          <a:graphicData uri="http://schemas.openxmlformats.org/drawingml/2006/table">
            <a:tbl>
              <a:tblPr firstRow="1" bandRow="1">
                <a:tableStyleId>{5C22544A-7EE6-4342-B048-85BDC9FD1C3A}</a:tableStyleId>
              </a:tblPr>
              <a:tblGrid>
                <a:gridCol w="3386138">
                  <a:extLst>
                    <a:ext uri="{9D8B030D-6E8A-4147-A177-3AD203B41FA5}">
                      <a16:colId xmlns:a16="http://schemas.microsoft.com/office/drawing/2014/main" val="20000"/>
                    </a:ext>
                  </a:extLst>
                </a:gridCol>
                <a:gridCol w="3386138">
                  <a:extLst>
                    <a:ext uri="{9D8B030D-6E8A-4147-A177-3AD203B41FA5}">
                      <a16:colId xmlns:a16="http://schemas.microsoft.com/office/drawing/2014/main" val="20001"/>
                    </a:ext>
                  </a:extLst>
                </a:gridCol>
              </a:tblGrid>
              <a:tr h="370840">
                <a:tc>
                  <a:txBody>
                    <a:bodyPr/>
                    <a:lstStyle/>
                    <a:p>
                      <a:r>
                        <a:rPr lang="lt-LT" dirty="0"/>
                        <a:t>Nario mokestis 1 mėn.</a:t>
                      </a:r>
                      <a:endParaRPr lang="en-US" dirty="0"/>
                    </a:p>
                  </a:txBody>
                  <a:tcPr/>
                </a:tc>
                <a:tc>
                  <a:txBody>
                    <a:bodyPr/>
                    <a:lstStyle/>
                    <a:p>
                      <a:r>
                        <a:rPr lang="lt-LT" dirty="0"/>
                        <a:t>30 Eur (20 Eur skiria NVŠ)</a:t>
                      </a:r>
                      <a:endParaRPr lang="en-US" dirty="0"/>
                    </a:p>
                  </a:txBody>
                  <a:tcPr/>
                </a:tc>
                <a:extLst>
                  <a:ext uri="{0D108BD9-81ED-4DB2-BD59-A6C34878D82A}">
                    <a16:rowId xmlns:a16="http://schemas.microsoft.com/office/drawing/2014/main" val="10000"/>
                  </a:ext>
                </a:extLst>
              </a:tr>
              <a:tr h="370840">
                <a:tc>
                  <a:txBody>
                    <a:bodyPr/>
                    <a:lstStyle/>
                    <a:p>
                      <a:r>
                        <a:rPr lang="en-US" dirty="0"/>
                        <a:t>Laser </a:t>
                      </a:r>
                      <a:r>
                        <a:rPr lang="en-US" dirty="0" err="1"/>
                        <a:t>jacht</a:t>
                      </a:r>
                      <a:r>
                        <a:rPr lang="lt-LT" dirty="0"/>
                        <a:t>a</a:t>
                      </a:r>
                      <a:r>
                        <a:rPr lang="en-US" dirty="0"/>
                        <a:t> </a:t>
                      </a:r>
                      <a:r>
                        <a:rPr lang="lt-LT" dirty="0"/>
                        <a:t>1</a:t>
                      </a:r>
                      <a:r>
                        <a:rPr lang="en-US" dirty="0"/>
                        <a:t> </a:t>
                      </a:r>
                      <a:r>
                        <a:rPr lang="en-US" dirty="0" err="1"/>
                        <a:t>vnt</a:t>
                      </a:r>
                      <a:r>
                        <a:rPr lang="en-US" dirty="0"/>
                        <a:t>.</a:t>
                      </a:r>
                    </a:p>
                  </a:txBody>
                  <a:tcPr/>
                </a:tc>
                <a:tc>
                  <a:txBody>
                    <a:bodyPr/>
                    <a:lstStyle/>
                    <a:p>
                      <a:r>
                        <a:rPr lang="en-US" dirty="0"/>
                        <a:t>Po 3500 </a:t>
                      </a:r>
                      <a:r>
                        <a:rPr lang="en-US" dirty="0" err="1"/>
                        <a:t>Eur</a:t>
                      </a:r>
                      <a:endParaRPr lang="en-US" dirty="0"/>
                    </a:p>
                  </a:txBody>
                  <a:tcPr/>
                </a:tc>
                <a:extLst>
                  <a:ext uri="{0D108BD9-81ED-4DB2-BD59-A6C34878D82A}">
                    <a16:rowId xmlns:a16="http://schemas.microsoft.com/office/drawing/2014/main" val="10001"/>
                  </a:ext>
                </a:extLst>
              </a:tr>
              <a:tr h="370840">
                <a:tc>
                  <a:txBody>
                    <a:bodyPr/>
                    <a:lstStyle/>
                    <a:p>
                      <a:r>
                        <a:rPr lang="en-US" dirty="0" err="1"/>
                        <a:t>Buriavimo</a:t>
                      </a:r>
                      <a:r>
                        <a:rPr lang="en-US" dirty="0"/>
                        <a:t> </a:t>
                      </a:r>
                      <a:r>
                        <a:rPr lang="en-US" dirty="0" err="1"/>
                        <a:t>apranga</a:t>
                      </a:r>
                      <a:r>
                        <a:rPr lang="en-US" dirty="0"/>
                        <a:t> 1 </a:t>
                      </a:r>
                      <a:r>
                        <a:rPr lang="en-US" dirty="0" err="1"/>
                        <a:t>vaikui</a:t>
                      </a:r>
                      <a:endParaRPr lang="en-US" dirty="0"/>
                    </a:p>
                  </a:txBody>
                  <a:tcPr/>
                </a:tc>
                <a:tc>
                  <a:txBody>
                    <a:bodyPr/>
                    <a:lstStyle/>
                    <a:p>
                      <a:r>
                        <a:rPr lang="en-US" dirty="0"/>
                        <a:t>500 – 1000 </a:t>
                      </a:r>
                      <a:r>
                        <a:rPr lang="en-US" dirty="0" err="1"/>
                        <a:t>Eur</a:t>
                      </a:r>
                      <a:endParaRPr lang="en-US" dirty="0"/>
                    </a:p>
                  </a:txBody>
                  <a:tcPr/>
                </a:tc>
                <a:extLst>
                  <a:ext uri="{0D108BD9-81ED-4DB2-BD59-A6C34878D82A}">
                    <a16:rowId xmlns:a16="http://schemas.microsoft.com/office/drawing/2014/main" val="10002"/>
                  </a:ext>
                </a:extLst>
              </a:tr>
              <a:tr h="370840">
                <a:tc>
                  <a:txBody>
                    <a:bodyPr/>
                    <a:lstStyle/>
                    <a:p>
                      <a:r>
                        <a:rPr lang="en-US" dirty="0"/>
                        <a:t>Bur</a:t>
                      </a:r>
                      <a:r>
                        <a:rPr lang="lt-LT" dirty="0"/>
                        <a:t>ė</a:t>
                      </a:r>
                      <a:r>
                        <a:rPr lang="lt-LT" baseline="0" dirty="0"/>
                        <a:t> padėvėta</a:t>
                      </a:r>
                      <a:endParaRPr lang="en-US" dirty="0"/>
                    </a:p>
                  </a:txBody>
                  <a:tcPr/>
                </a:tc>
                <a:tc>
                  <a:txBody>
                    <a:bodyPr/>
                    <a:lstStyle/>
                    <a:p>
                      <a:r>
                        <a:rPr lang="lt-LT" dirty="0"/>
                        <a:t>200-500 Eur</a:t>
                      </a:r>
                      <a:endParaRPr lang="en-US" dirty="0"/>
                    </a:p>
                  </a:txBody>
                  <a:tcPr/>
                </a:tc>
                <a:extLst>
                  <a:ext uri="{0D108BD9-81ED-4DB2-BD59-A6C34878D82A}">
                    <a16:rowId xmlns:a16="http://schemas.microsoft.com/office/drawing/2014/main" val="10003"/>
                  </a:ext>
                </a:extLst>
              </a:tr>
              <a:tr h="370840">
                <a:tc>
                  <a:txBody>
                    <a:bodyPr/>
                    <a:lstStyle/>
                    <a:p>
                      <a:r>
                        <a:rPr lang="lt-LT" dirty="0"/>
                        <a:t>Smulkus inventorius 1 vaikui</a:t>
                      </a:r>
                      <a:endParaRPr lang="en-US" dirty="0"/>
                    </a:p>
                  </a:txBody>
                  <a:tcPr/>
                </a:tc>
                <a:tc>
                  <a:txBody>
                    <a:bodyPr/>
                    <a:lstStyle/>
                    <a:p>
                      <a:r>
                        <a:rPr lang="lt-LT" dirty="0"/>
                        <a:t>150 Eur</a:t>
                      </a:r>
                      <a:endParaRPr lang="en-US" dirty="0"/>
                    </a:p>
                  </a:txBody>
                  <a:tcPr/>
                </a:tc>
                <a:extLst>
                  <a:ext uri="{0D108BD9-81ED-4DB2-BD59-A6C34878D82A}">
                    <a16:rowId xmlns:a16="http://schemas.microsoft.com/office/drawing/2014/main" val="10004"/>
                  </a:ext>
                </a:extLst>
              </a:tr>
              <a:tr h="370840">
                <a:tc>
                  <a:txBody>
                    <a:bodyPr/>
                    <a:lstStyle/>
                    <a:p>
                      <a:r>
                        <a:rPr lang="lt-LT" dirty="0"/>
                        <a:t>Maistpinigiai 1vaikui 6 varžybos</a:t>
                      </a:r>
                      <a:endParaRPr lang="en-US" dirty="0"/>
                    </a:p>
                  </a:txBody>
                  <a:tcPr/>
                </a:tc>
                <a:tc>
                  <a:txBody>
                    <a:bodyPr/>
                    <a:lstStyle/>
                    <a:p>
                      <a:r>
                        <a:rPr lang="lt-LT" dirty="0"/>
                        <a:t>200 Eur</a:t>
                      </a:r>
                      <a:endParaRPr lang="en-US" dirty="0"/>
                    </a:p>
                  </a:txBody>
                  <a:tcPr/>
                </a:tc>
                <a:extLst>
                  <a:ext uri="{0D108BD9-81ED-4DB2-BD59-A6C34878D82A}">
                    <a16:rowId xmlns:a16="http://schemas.microsoft.com/office/drawing/2014/main" val="10005"/>
                  </a:ext>
                </a:extLst>
              </a:tr>
              <a:tr h="370840">
                <a:tc>
                  <a:txBody>
                    <a:bodyPr/>
                    <a:lstStyle/>
                    <a:p>
                      <a:r>
                        <a:rPr lang="lt-LT" dirty="0"/>
                        <a:t>Stovykla užsienyje 1 vaikui</a:t>
                      </a:r>
                      <a:endParaRPr lang="en-US" dirty="0"/>
                    </a:p>
                  </a:txBody>
                  <a:tcPr/>
                </a:tc>
                <a:tc>
                  <a:txBody>
                    <a:bodyPr/>
                    <a:lstStyle/>
                    <a:p>
                      <a:r>
                        <a:rPr lang="lt-LT" dirty="0"/>
                        <a:t>700 Eur</a:t>
                      </a:r>
                      <a:endParaRPr lang="en-US" dirty="0"/>
                    </a:p>
                  </a:txBody>
                  <a:tcPr/>
                </a:tc>
                <a:extLst>
                  <a:ext uri="{0D108BD9-81ED-4DB2-BD59-A6C34878D82A}">
                    <a16:rowId xmlns:a16="http://schemas.microsoft.com/office/drawing/2014/main" val="10006"/>
                  </a:ext>
                </a:extLst>
              </a:tr>
              <a:tr h="370840">
                <a:tc>
                  <a:txBody>
                    <a:bodyPr/>
                    <a:lstStyle/>
                    <a:p>
                      <a:r>
                        <a:rPr lang="lt-LT" dirty="0"/>
                        <a:t>Starto mokestis 1 vaikui 6 varž.</a:t>
                      </a:r>
                      <a:endParaRPr lang="en-US" dirty="0"/>
                    </a:p>
                  </a:txBody>
                  <a:tcPr/>
                </a:tc>
                <a:tc>
                  <a:txBody>
                    <a:bodyPr/>
                    <a:lstStyle/>
                    <a:p>
                      <a:r>
                        <a:rPr lang="lt-LT" dirty="0"/>
                        <a:t>90 Eur</a:t>
                      </a:r>
                      <a:endParaRPr lang="en-US" dirty="0"/>
                    </a:p>
                  </a:txBody>
                  <a:tcPr/>
                </a:tc>
                <a:extLst>
                  <a:ext uri="{0D108BD9-81ED-4DB2-BD59-A6C34878D82A}">
                    <a16:rowId xmlns:a16="http://schemas.microsoft.com/office/drawing/2014/main" val="10007"/>
                  </a:ext>
                </a:extLst>
              </a:tr>
              <a:tr h="370840">
                <a:tc>
                  <a:txBody>
                    <a:bodyPr/>
                    <a:lstStyle/>
                    <a:p>
                      <a:r>
                        <a:rPr lang="lt-LT" dirty="0"/>
                        <a:t>Viso vidutiniškai 1 vaikui metams</a:t>
                      </a:r>
                      <a:endParaRPr lang="en-US" dirty="0"/>
                    </a:p>
                  </a:txBody>
                  <a:tcPr/>
                </a:tc>
                <a:tc>
                  <a:txBody>
                    <a:bodyPr/>
                    <a:lstStyle/>
                    <a:p>
                      <a:r>
                        <a:rPr lang="lt-LT" b="1" dirty="0"/>
                        <a:t>2600 Eur (be</a:t>
                      </a:r>
                      <a:r>
                        <a:rPr lang="lt-LT" b="1" baseline="0" dirty="0"/>
                        <a:t> laivų pirkimo)</a:t>
                      </a:r>
                      <a:endParaRPr lang="en-US" b="1"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08804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698400" y="405720"/>
            <a:ext cx="8760600" cy="1472040"/>
          </a:xfrm>
          <a:prstGeom prst="rect">
            <a:avLst/>
          </a:prstGeom>
          <a:noFill/>
          <a:ln>
            <a:noFill/>
          </a:ln>
        </p:spPr>
        <p:style>
          <a:lnRef idx="0">
            <a:scrgbClr r="0" g="0" b="0"/>
          </a:lnRef>
          <a:fillRef idx="0">
            <a:scrgbClr r="0" g="0" b="0"/>
          </a:fillRef>
          <a:effectRef idx="0">
            <a:scrgbClr r="0" g="0" b="0"/>
          </a:effectRef>
          <a:fontRef idx="minor"/>
        </p:style>
      </p:sp>
      <p:pic>
        <p:nvPicPr>
          <p:cNvPr id="192" name="Picture 191"/>
          <p:cNvPicPr/>
          <p:nvPr/>
        </p:nvPicPr>
        <p:blipFill>
          <a:blip r:embed="rId2"/>
          <a:stretch/>
        </p:blipFill>
        <p:spPr>
          <a:xfrm>
            <a:off x="1368000" y="1763280"/>
            <a:ext cx="7359120" cy="4140360"/>
          </a:xfrm>
          <a:prstGeom prst="rect">
            <a:avLst/>
          </a:prstGeom>
          <a:ln>
            <a:noFill/>
          </a:ln>
        </p:spPr>
      </p:pic>
      <p:sp>
        <p:nvSpPr>
          <p:cNvPr id="193" name="CustomShape 2"/>
          <p:cNvSpPr/>
          <p:nvPr/>
        </p:nvSpPr>
        <p:spPr>
          <a:xfrm>
            <a:off x="2798280" y="1224000"/>
            <a:ext cx="4714200" cy="244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t-LT" sz="2000" strike="noStrike" spc="-1" dirty="0">
                <a:uFill>
                  <a:solidFill>
                    <a:srgbClr val="FFFFFF"/>
                  </a:solidFill>
                </a:uFill>
                <a:latin typeface="Calibri"/>
              </a:rPr>
              <a:t>		</a:t>
            </a:r>
            <a:r>
              <a:rPr lang="lt-LT" sz="2000" b="1" strike="noStrike" spc="-1" dirty="0">
                <a:uFill>
                  <a:solidFill>
                    <a:srgbClr val="FFFFFF"/>
                  </a:solidFill>
                </a:uFill>
                <a:latin typeface="Calibri"/>
              </a:rPr>
              <a:t>DĖKOJAME UŽ DĖMESĮ!</a:t>
            </a:r>
            <a:endParaRPr b="1"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6" name="CustomShape 1"/>
          <p:cNvSpPr/>
          <p:nvPr/>
        </p:nvSpPr>
        <p:spPr>
          <a:xfrm>
            <a:off x="5194080" y="3216600"/>
            <a:ext cx="4748040" cy="99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lt-LT" sz="1800" strike="noStrike" spc="-1">
                <a:solidFill>
                  <a:srgbClr val="000000"/>
                </a:solidFill>
                <a:uFill>
                  <a:solidFill>
                    <a:srgbClr val="FFFFFF"/>
                  </a:solidFill>
                </a:uFill>
                <a:latin typeface="Calibri"/>
                <a:ea typeface="DejaVu Sans"/>
              </a:rPr>
              <a:t>Klaipėdos rajono savivaldybė</a:t>
            </a:r>
            <a:endParaRPr/>
          </a:p>
          <a:p>
            <a:pPr algn="ctr">
              <a:lnSpc>
                <a:spcPct val="100000"/>
              </a:lnSpc>
            </a:pPr>
            <a:endParaRPr/>
          </a:p>
        </p:txBody>
      </p:sp>
      <p:sp>
        <p:nvSpPr>
          <p:cNvPr id="87" name="CustomShape 2"/>
          <p:cNvSpPr/>
          <p:nvPr/>
        </p:nvSpPr>
        <p:spPr>
          <a:xfrm>
            <a:off x="761760" y="399600"/>
            <a:ext cx="8633520" cy="99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lt-LT" sz="2800" b="1" strike="noStrike" spc="-1" dirty="0">
                <a:solidFill>
                  <a:srgbClr val="000000"/>
                </a:solidFill>
                <a:uFill>
                  <a:solidFill>
                    <a:srgbClr val="FFFFFF"/>
                  </a:solidFill>
                </a:uFill>
                <a:latin typeface="Calibri"/>
                <a:ea typeface="DejaVu Sans"/>
              </a:rPr>
              <a:t>Dalininkai</a:t>
            </a:r>
            <a:endParaRPr sz="2800" b="1" dirty="0"/>
          </a:p>
        </p:txBody>
      </p:sp>
      <p:sp>
        <p:nvSpPr>
          <p:cNvPr id="88" name="CustomShape 3"/>
          <p:cNvSpPr/>
          <p:nvPr/>
        </p:nvSpPr>
        <p:spPr>
          <a:xfrm>
            <a:off x="2804400" y="5638680"/>
            <a:ext cx="4548600" cy="99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lt-LT" sz="1800" strike="noStrike" spc="-1">
                <a:solidFill>
                  <a:srgbClr val="000000"/>
                </a:solidFill>
                <a:uFill>
                  <a:solidFill>
                    <a:srgbClr val="FFFFFF"/>
                  </a:solidFill>
                </a:uFill>
                <a:latin typeface="Calibri"/>
                <a:ea typeface="DejaVu Sans"/>
              </a:rPr>
              <a:t>Klaipėdos miesto Jūrinis buriuotojų klubas</a:t>
            </a:r>
            <a:endParaRPr/>
          </a:p>
          <a:p>
            <a:pPr algn="ctr">
              <a:lnSpc>
                <a:spcPct val="100000"/>
              </a:lnSpc>
            </a:pPr>
            <a:endParaRPr/>
          </a:p>
        </p:txBody>
      </p:sp>
      <p:sp>
        <p:nvSpPr>
          <p:cNvPr id="89" name="CustomShape 4"/>
          <p:cNvSpPr/>
          <p:nvPr/>
        </p:nvSpPr>
        <p:spPr>
          <a:xfrm>
            <a:off x="392040" y="3216600"/>
            <a:ext cx="4686120" cy="99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lt-LT" sz="1800" strike="noStrike" spc="-1">
                <a:solidFill>
                  <a:srgbClr val="000000"/>
                </a:solidFill>
                <a:uFill>
                  <a:solidFill>
                    <a:srgbClr val="FFFFFF"/>
                  </a:solidFill>
                </a:uFill>
                <a:latin typeface="Calibri"/>
                <a:ea typeface="DejaVu Sans"/>
              </a:rPr>
              <a:t>Klaipėdos miesto savivaldybė</a:t>
            </a:r>
            <a:endParaRPr/>
          </a:p>
          <a:p>
            <a:pPr algn="ctr">
              <a:lnSpc>
                <a:spcPct val="100000"/>
              </a:lnSpc>
            </a:pPr>
            <a:endParaRPr/>
          </a:p>
        </p:txBody>
      </p:sp>
      <p:pic>
        <p:nvPicPr>
          <p:cNvPr id="90" name="Picture 2"/>
          <p:cNvPicPr/>
          <p:nvPr/>
        </p:nvPicPr>
        <p:blipFill>
          <a:blip r:embed="rId3"/>
          <a:stretch/>
        </p:blipFill>
        <p:spPr>
          <a:xfrm>
            <a:off x="2039760" y="1571040"/>
            <a:ext cx="1390680" cy="1644480"/>
          </a:xfrm>
          <a:prstGeom prst="rect">
            <a:avLst/>
          </a:prstGeom>
          <a:ln>
            <a:noFill/>
          </a:ln>
        </p:spPr>
      </p:pic>
      <p:pic>
        <p:nvPicPr>
          <p:cNvPr id="91" name="Picture 8"/>
          <p:cNvPicPr/>
          <p:nvPr/>
        </p:nvPicPr>
        <p:blipFill>
          <a:blip r:embed="rId4"/>
          <a:stretch/>
        </p:blipFill>
        <p:spPr>
          <a:xfrm>
            <a:off x="6863040" y="1571040"/>
            <a:ext cx="1410120" cy="1644480"/>
          </a:xfrm>
          <a:prstGeom prst="rect">
            <a:avLst/>
          </a:prstGeom>
          <a:ln>
            <a:noFill/>
          </a:ln>
        </p:spPr>
      </p:pic>
      <p:pic>
        <p:nvPicPr>
          <p:cNvPr id="92" name="Picture 11"/>
          <p:cNvPicPr/>
          <p:nvPr/>
        </p:nvPicPr>
        <p:blipFill>
          <a:blip r:embed="rId5"/>
          <a:stretch/>
        </p:blipFill>
        <p:spPr>
          <a:xfrm>
            <a:off x="3842280" y="4094640"/>
            <a:ext cx="2472840" cy="1656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TIKSLAI IR U</a:t>
            </a:r>
            <a:r>
              <a:rPr lang="lt-LT" dirty="0"/>
              <a:t>ŽDAVINIAI</a:t>
            </a:r>
            <a:endParaRPr lang="en-US" dirty="0"/>
          </a:p>
        </p:txBody>
      </p:sp>
      <p:sp>
        <p:nvSpPr>
          <p:cNvPr id="3" name="Subtitle 2"/>
          <p:cNvSpPr>
            <a:spLocks noGrp="1"/>
          </p:cNvSpPr>
          <p:nvPr>
            <p:ph type="subTitle"/>
          </p:nvPr>
        </p:nvSpPr>
        <p:spPr/>
        <p:txBody>
          <a:bodyPr/>
          <a:lstStyle/>
          <a:p>
            <a:pPr marL="1080">
              <a:lnSpc>
                <a:spcPct val="100000"/>
              </a:lnSpc>
            </a:pPr>
            <a:endParaRPr lang="en-US" spc="-1" dirty="0">
              <a:solidFill>
                <a:srgbClr val="000000"/>
              </a:solidFill>
              <a:uFill>
                <a:solidFill>
                  <a:srgbClr val="FFFFFF"/>
                </a:solidFill>
              </a:uFill>
              <a:latin typeface="Calibri" pitchFamily="34" charset="0"/>
              <a:ea typeface="DejaVu Sans"/>
            </a:endParaRPr>
          </a:p>
          <a:p>
            <a:pPr marL="1080">
              <a:lnSpc>
                <a:spcPct val="100000"/>
              </a:lnSpc>
            </a:pPr>
            <a:endParaRPr lang="en-US" spc="-1" dirty="0">
              <a:solidFill>
                <a:srgbClr val="000000"/>
              </a:solidFill>
              <a:uFill>
                <a:solidFill>
                  <a:srgbClr val="FFFFFF"/>
                </a:solidFill>
              </a:uFill>
              <a:latin typeface="Calibri" pitchFamily="34" charset="0"/>
              <a:ea typeface="DejaVu Sans"/>
            </a:endParaRPr>
          </a:p>
          <a:p>
            <a:pPr marL="1080">
              <a:lnSpc>
                <a:spcPct val="100000"/>
              </a:lnSpc>
            </a:pPr>
            <a:endParaRPr lang="en-US" spc="-1" dirty="0">
              <a:solidFill>
                <a:srgbClr val="000000"/>
              </a:solidFill>
              <a:uFill>
                <a:solidFill>
                  <a:srgbClr val="FFFFFF"/>
                </a:solidFill>
              </a:uFill>
              <a:latin typeface="Calibri" pitchFamily="34" charset="0"/>
              <a:ea typeface="DejaVu Sans"/>
            </a:endParaRPr>
          </a:p>
          <a:p>
            <a:pPr marL="1080">
              <a:lnSpc>
                <a:spcPct val="100000"/>
              </a:lnSpc>
            </a:pPr>
            <a:endParaRPr lang="en-US" spc="-1" dirty="0">
              <a:solidFill>
                <a:srgbClr val="000000"/>
              </a:solidFill>
              <a:uFill>
                <a:solidFill>
                  <a:srgbClr val="FFFFFF"/>
                </a:solidFill>
              </a:uFill>
              <a:latin typeface="Calibri" pitchFamily="34" charset="0"/>
              <a:ea typeface="DejaVu Sans"/>
            </a:endParaRPr>
          </a:p>
          <a:p>
            <a:pPr marL="1080">
              <a:lnSpc>
                <a:spcPct val="100000"/>
              </a:lnSpc>
            </a:pPr>
            <a:endParaRPr lang="en-US" spc="-1" dirty="0">
              <a:solidFill>
                <a:srgbClr val="000000"/>
              </a:solidFill>
              <a:uFill>
                <a:solidFill>
                  <a:srgbClr val="FFFFFF"/>
                </a:solidFill>
              </a:uFill>
              <a:latin typeface="Calibri" pitchFamily="34" charset="0"/>
              <a:ea typeface="DejaVu Sans"/>
            </a:endParaRPr>
          </a:p>
          <a:p>
            <a:pPr marL="1080">
              <a:lnSpc>
                <a:spcPct val="100000"/>
              </a:lnSpc>
            </a:pPr>
            <a:endParaRPr lang="en-US" spc="-1" dirty="0">
              <a:solidFill>
                <a:srgbClr val="000000"/>
              </a:solidFill>
              <a:uFill>
                <a:solidFill>
                  <a:srgbClr val="FFFFFF"/>
                </a:solidFill>
              </a:uFill>
              <a:latin typeface="Calibri" pitchFamily="34" charset="0"/>
              <a:ea typeface="DejaVu Sans"/>
            </a:endParaRPr>
          </a:p>
          <a:p>
            <a:pPr marL="1080">
              <a:lnSpc>
                <a:spcPct val="100000"/>
              </a:lnSpc>
            </a:pPr>
            <a:endParaRPr lang="en-US" spc="-1" dirty="0">
              <a:solidFill>
                <a:srgbClr val="000000"/>
              </a:solidFill>
              <a:uFill>
                <a:solidFill>
                  <a:srgbClr val="FFFFFF"/>
                </a:solidFill>
              </a:uFill>
              <a:latin typeface="Calibri" pitchFamily="34" charset="0"/>
              <a:ea typeface="DejaVu Sans"/>
            </a:endParaRPr>
          </a:p>
          <a:p>
            <a:pPr marL="1080">
              <a:lnSpc>
                <a:spcPct val="100000"/>
              </a:lnSpc>
            </a:pPr>
            <a:endParaRPr lang="en-US" spc="-1" dirty="0">
              <a:solidFill>
                <a:srgbClr val="000000"/>
              </a:solidFill>
              <a:uFill>
                <a:solidFill>
                  <a:srgbClr val="FFFFFF"/>
                </a:solidFill>
              </a:uFill>
              <a:latin typeface="Calibri" pitchFamily="34" charset="0"/>
              <a:ea typeface="DejaVu Sans"/>
            </a:endParaRPr>
          </a:p>
          <a:p>
            <a:pPr marL="1080">
              <a:lnSpc>
                <a:spcPct val="100000"/>
              </a:lnSpc>
            </a:pPr>
            <a:endParaRPr lang="en-US" spc="-1" dirty="0">
              <a:solidFill>
                <a:srgbClr val="000000"/>
              </a:solidFill>
              <a:uFill>
                <a:solidFill>
                  <a:srgbClr val="FFFFFF"/>
                </a:solidFill>
              </a:uFill>
              <a:latin typeface="Calibri" pitchFamily="34" charset="0"/>
              <a:ea typeface="DejaVu Sans"/>
            </a:endParaRPr>
          </a:p>
          <a:p>
            <a:pPr marL="1080">
              <a:lnSpc>
                <a:spcPct val="100000"/>
              </a:lnSpc>
            </a:pPr>
            <a:endParaRPr lang="en-US" spc="-1" dirty="0">
              <a:solidFill>
                <a:srgbClr val="000000"/>
              </a:solidFill>
              <a:uFill>
                <a:solidFill>
                  <a:srgbClr val="FFFFFF"/>
                </a:solidFill>
              </a:uFill>
              <a:latin typeface="Calibri" pitchFamily="34" charset="0"/>
              <a:ea typeface="DejaVu Sans"/>
            </a:endParaRPr>
          </a:p>
          <a:p>
            <a:pPr marL="1080">
              <a:lnSpc>
                <a:spcPct val="100000"/>
              </a:lnSpc>
            </a:pPr>
            <a:endParaRPr lang="en-US" spc="-1" dirty="0">
              <a:solidFill>
                <a:srgbClr val="000000"/>
              </a:solidFill>
              <a:uFill>
                <a:solidFill>
                  <a:srgbClr val="FFFFFF"/>
                </a:solidFill>
              </a:uFill>
              <a:latin typeface="Calibri" pitchFamily="34" charset="0"/>
              <a:ea typeface="DejaVu Sans"/>
            </a:endParaRPr>
          </a:p>
          <a:p>
            <a:pPr marL="1080">
              <a:lnSpc>
                <a:spcPct val="100000"/>
              </a:lnSpc>
            </a:pPr>
            <a:endParaRPr lang="en-US" spc="-1" dirty="0">
              <a:solidFill>
                <a:srgbClr val="000000"/>
              </a:solidFill>
              <a:uFill>
                <a:solidFill>
                  <a:srgbClr val="FFFFFF"/>
                </a:solidFill>
              </a:uFill>
              <a:latin typeface="Calibri" pitchFamily="34" charset="0"/>
              <a:ea typeface="DejaVu Sans"/>
            </a:endParaRPr>
          </a:p>
          <a:p>
            <a:pPr marL="1080">
              <a:lnSpc>
                <a:spcPct val="100000"/>
              </a:lnSpc>
            </a:pPr>
            <a:endParaRPr lang="en-US" spc="-1" dirty="0">
              <a:solidFill>
                <a:srgbClr val="000000"/>
              </a:solidFill>
              <a:uFill>
                <a:solidFill>
                  <a:srgbClr val="FFFFFF"/>
                </a:solidFill>
              </a:uFill>
              <a:latin typeface="Calibri" pitchFamily="34" charset="0"/>
              <a:ea typeface="DejaVu Sans"/>
            </a:endParaRPr>
          </a:p>
          <a:p>
            <a:pPr marL="1080">
              <a:lnSpc>
                <a:spcPct val="100000"/>
              </a:lnSpc>
            </a:pPr>
            <a:endParaRPr lang="en-US" spc="-1" dirty="0">
              <a:solidFill>
                <a:srgbClr val="000000"/>
              </a:solidFill>
              <a:uFill>
                <a:solidFill>
                  <a:srgbClr val="FFFFFF"/>
                </a:solidFill>
              </a:uFill>
              <a:latin typeface="Calibri" pitchFamily="34" charset="0"/>
              <a:ea typeface="DejaVu Sans"/>
            </a:endParaRPr>
          </a:p>
          <a:p>
            <a:pPr marL="1080">
              <a:lnSpc>
                <a:spcPct val="100000"/>
              </a:lnSpc>
            </a:pPr>
            <a:endParaRPr lang="en-US" spc="-1" dirty="0">
              <a:solidFill>
                <a:srgbClr val="000000"/>
              </a:solidFill>
              <a:uFill>
                <a:solidFill>
                  <a:srgbClr val="FFFFFF"/>
                </a:solidFill>
              </a:uFill>
              <a:latin typeface="Calibri" pitchFamily="34" charset="0"/>
              <a:ea typeface="DejaVu Sans"/>
            </a:endParaRPr>
          </a:p>
          <a:p>
            <a:pPr marL="1080">
              <a:lnSpc>
                <a:spcPct val="100000"/>
              </a:lnSpc>
            </a:pPr>
            <a:endParaRPr lang="en-US" spc="-1" dirty="0">
              <a:solidFill>
                <a:srgbClr val="000000"/>
              </a:solidFill>
              <a:uFill>
                <a:solidFill>
                  <a:srgbClr val="FFFFFF"/>
                </a:solidFill>
              </a:uFill>
              <a:latin typeface="Calibri" pitchFamily="34" charset="0"/>
              <a:ea typeface="DejaVu Sans"/>
            </a:endParaRPr>
          </a:p>
          <a:p>
            <a:pPr marL="1080">
              <a:lnSpc>
                <a:spcPct val="100000"/>
              </a:lnSpc>
            </a:pPr>
            <a:endParaRPr lang="en-US" spc="-1" dirty="0">
              <a:solidFill>
                <a:srgbClr val="000000"/>
              </a:solidFill>
              <a:uFill>
                <a:solidFill>
                  <a:srgbClr val="FFFFFF"/>
                </a:solidFill>
              </a:uFill>
              <a:latin typeface="Calibri" pitchFamily="34" charset="0"/>
              <a:ea typeface="DejaVu Sans"/>
            </a:endParaRPr>
          </a:p>
          <a:p>
            <a:pPr marL="1080">
              <a:lnSpc>
                <a:spcPct val="100000"/>
              </a:lnSpc>
            </a:pPr>
            <a:endParaRPr lang="en-US" spc="-1" dirty="0">
              <a:solidFill>
                <a:srgbClr val="000000"/>
              </a:solidFill>
              <a:uFill>
                <a:solidFill>
                  <a:srgbClr val="FFFFFF"/>
                </a:solidFill>
              </a:uFill>
              <a:latin typeface="Calibri" pitchFamily="34" charset="0"/>
              <a:ea typeface="DejaVu Sans"/>
            </a:endParaRPr>
          </a:p>
          <a:p>
            <a:pPr marL="1080">
              <a:lnSpc>
                <a:spcPct val="100000"/>
              </a:lnSpc>
            </a:pPr>
            <a:endParaRPr lang="en-US" spc="-1" dirty="0">
              <a:solidFill>
                <a:srgbClr val="000000"/>
              </a:solidFill>
              <a:uFill>
                <a:solidFill>
                  <a:srgbClr val="FFFFFF"/>
                </a:solidFill>
              </a:uFill>
              <a:latin typeface="Calibri" pitchFamily="34" charset="0"/>
              <a:ea typeface="DejaVu Sans"/>
            </a:endParaRPr>
          </a:p>
          <a:p>
            <a:pPr marL="1080">
              <a:lnSpc>
                <a:spcPct val="100000"/>
              </a:lnSpc>
            </a:pPr>
            <a:r>
              <a:rPr lang="lt-LT" spc="-1" dirty="0">
                <a:solidFill>
                  <a:srgbClr val="000000"/>
                </a:solidFill>
                <a:uFill>
                  <a:solidFill>
                    <a:srgbClr val="FFFFFF"/>
                  </a:solidFill>
                </a:uFill>
                <a:latin typeface="Calibri" pitchFamily="34" charset="0"/>
                <a:ea typeface="DejaVu Sans"/>
              </a:rPr>
              <a:t>1. </a:t>
            </a:r>
            <a:r>
              <a:rPr lang="lt-LT" sz="1800" strike="noStrike" spc="-1" dirty="0">
                <a:solidFill>
                  <a:srgbClr val="000000"/>
                </a:solidFill>
                <a:uFill>
                  <a:solidFill>
                    <a:srgbClr val="FFFFFF"/>
                  </a:solidFill>
                </a:uFill>
                <a:latin typeface="Calibri" pitchFamily="34" charset="0"/>
                <a:ea typeface="DejaVu Sans"/>
              </a:rPr>
              <a:t>Skatinti vaikų ir jaunimo saviraišką , ugdyti jaunus talentingus sportininkus, rengti juos tinkamai atstovauti </a:t>
            </a:r>
            <a:r>
              <a:rPr lang="lt-LT" strike="noStrike" spc="-1" dirty="0">
                <a:solidFill>
                  <a:srgbClr val="000000"/>
                </a:solidFill>
                <a:uFill>
                  <a:solidFill>
                    <a:srgbClr val="FFFFFF"/>
                  </a:solidFill>
                </a:uFill>
                <a:latin typeface="Calibri" pitchFamily="34" charset="0"/>
                <a:ea typeface="DejaVu Sans"/>
              </a:rPr>
              <a:t>Klaipėdos krašto</a:t>
            </a:r>
            <a:r>
              <a:rPr lang="lt-LT" sz="1800" strike="noStrike" spc="-1" dirty="0">
                <a:solidFill>
                  <a:srgbClr val="000000"/>
                </a:solidFill>
                <a:uFill>
                  <a:solidFill>
                    <a:srgbClr val="FFFFFF"/>
                  </a:solidFill>
                </a:uFill>
                <a:latin typeface="Calibri" pitchFamily="34" charset="0"/>
                <a:ea typeface="DejaVu Sans"/>
              </a:rPr>
              <a:t>, šalies, Europos ir Pasaulio čempionatuose.</a:t>
            </a:r>
          </a:p>
          <a:p>
            <a:pPr>
              <a:lnSpc>
                <a:spcPct val="100000"/>
              </a:lnSpc>
            </a:pPr>
            <a:endParaRPr lang="lt-LT" dirty="0">
              <a:latin typeface="Calibri" pitchFamily="34" charset="0"/>
            </a:endParaRPr>
          </a:p>
          <a:p>
            <a:pPr marL="1080">
              <a:lnSpc>
                <a:spcPct val="100000"/>
              </a:lnSpc>
            </a:pPr>
            <a:r>
              <a:rPr lang="lt-LT" spc="-1" dirty="0">
                <a:solidFill>
                  <a:srgbClr val="000000"/>
                </a:solidFill>
                <a:uFill>
                  <a:solidFill>
                    <a:srgbClr val="FFFFFF"/>
                  </a:solidFill>
                </a:uFill>
                <a:latin typeface="Calibri" pitchFamily="34" charset="0"/>
                <a:ea typeface="DejaVu Sans"/>
              </a:rPr>
              <a:t>2</a:t>
            </a:r>
            <a:r>
              <a:rPr lang="lt-LT" sz="1800" strike="noStrike" spc="-1" dirty="0">
                <a:solidFill>
                  <a:srgbClr val="000000"/>
                </a:solidFill>
                <a:uFill>
                  <a:solidFill>
                    <a:srgbClr val="FFFFFF"/>
                  </a:solidFill>
                </a:uFill>
                <a:latin typeface="Calibri" pitchFamily="34" charset="0"/>
                <a:ea typeface="DejaVu Sans"/>
              </a:rPr>
              <a:t>. Pagal savo veiklos sritį dalyvauti įgyvendinant Klaipėdos miesto savivaldybės ir Klaipėdos rajono savivaldybės kūno kultūros ir sporto plėtros programas, bei kitas įvairias jaunimo užimtumo programas.</a:t>
            </a:r>
            <a:endParaRPr lang="lt-LT" dirty="0">
              <a:latin typeface="Calibri" pitchFamily="34" charset="0"/>
            </a:endParaRPr>
          </a:p>
          <a:p>
            <a:pPr marL="1080">
              <a:lnSpc>
                <a:spcPct val="100000"/>
              </a:lnSpc>
            </a:pPr>
            <a:r>
              <a:rPr lang="lt-LT" sz="1800" strike="noStrike" spc="-1" dirty="0">
                <a:solidFill>
                  <a:srgbClr val="000000"/>
                </a:solidFill>
                <a:uFill>
                  <a:solidFill>
                    <a:srgbClr val="FFFFFF"/>
                  </a:solidFill>
                </a:uFill>
                <a:latin typeface="Calibri" pitchFamily="34" charset="0"/>
                <a:ea typeface="DejaVu Sans"/>
              </a:rPr>
              <a:t> </a:t>
            </a:r>
            <a:endParaRPr lang="lt-LT" dirty="0">
              <a:latin typeface="Calibri" pitchFamily="34" charset="0"/>
            </a:endParaRPr>
          </a:p>
          <a:p>
            <a:pPr marL="1080">
              <a:lnSpc>
                <a:spcPct val="100000"/>
              </a:lnSpc>
            </a:pPr>
            <a:r>
              <a:rPr lang="lt-LT" spc="-1" dirty="0">
                <a:solidFill>
                  <a:srgbClr val="000000"/>
                </a:solidFill>
                <a:uFill>
                  <a:solidFill>
                    <a:srgbClr val="FFFFFF"/>
                  </a:solidFill>
                </a:uFill>
                <a:latin typeface="Calibri" pitchFamily="34" charset="0"/>
                <a:ea typeface="DejaVu Sans"/>
              </a:rPr>
              <a:t>3</a:t>
            </a:r>
            <a:r>
              <a:rPr lang="lt-LT" sz="1800" strike="noStrike" spc="-1" dirty="0">
                <a:solidFill>
                  <a:srgbClr val="000000"/>
                </a:solidFill>
                <a:uFill>
                  <a:solidFill>
                    <a:srgbClr val="FFFFFF"/>
                  </a:solidFill>
                </a:uFill>
                <a:latin typeface="Calibri" pitchFamily="34" charset="0"/>
                <a:ea typeface="DejaVu Sans"/>
              </a:rPr>
              <a:t>. </a:t>
            </a:r>
            <a:r>
              <a:rPr lang="lt-LT" spc="-1" dirty="0">
                <a:solidFill>
                  <a:srgbClr val="000000"/>
                </a:solidFill>
                <a:uFill>
                  <a:solidFill>
                    <a:srgbClr val="FFFFFF"/>
                  </a:solidFill>
                </a:uFill>
                <a:latin typeface="Calibri" pitchFamily="34" charset="0"/>
                <a:ea typeface="DejaVu Sans"/>
              </a:rPr>
              <a:t>S</a:t>
            </a:r>
            <a:r>
              <a:rPr lang="lt-LT" sz="1800" strike="noStrike" spc="-1" dirty="0">
                <a:solidFill>
                  <a:srgbClr val="000000"/>
                </a:solidFill>
                <a:uFill>
                  <a:solidFill>
                    <a:srgbClr val="FFFFFF"/>
                  </a:solidFill>
                </a:uFill>
                <a:latin typeface="Calibri" pitchFamily="34" charset="0"/>
                <a:ea typeface="DejaVu Sans"/>
              </a:rPr>
              <a:t>iekti, kad mokyklą lankytų ne mažiau nei 50 vaikų.</a:t>
            </a:r>
          </a:p>
          <a:p>
            <a:pPr marL="1080">
              <a:lnSpc>
                <a:spcPct val="100000"/>
              </a:lnSpc>
            </a:pPr>
            <a:endParaRPr lang="lt-LT" spc="-1" dirty="0">
              <a:solidFill>
                <a:srgbClr val="000000"/>
              </a:solidFill>
              <a:uFill>
                <a:solidFill>
                  <a:srgbClr val="FFFFFF"/>
                </a:solidFill>
              </a:uFill>
              <a:latin typeface="Calibri" pitchFamily="34" charset="0"/>
            </a:endParaRPr>
          </a:p>
          <a:p>
            <a:pPr marL="1080">
              <a:lnSpc>
                <a:spcPct val="100000"/>
              </a:lnSpc>
            </a:pPr>
            <a:endParaRPr lang="lt-LT" dirty="0">
              <a:latin typeface="Calibri" pitchFamily="34" charset="0"/>
            </a:endParaRPr>
          </a:p>
          <a:p>
            <a:endParaRPr lang="en-US" dirty="0"/>
          </a:p>
        </p:txBody>
      </p:sp>
    </p:spTree>
    <p:extLst>
      <p:ext uri="{BB962C8B-B14F-4D97-AF65-F5344CB8AC3E}">
        <p14:creationId xmlns:p14="http://schemas.microsoft.com/office/powerpoint/2010/main" val="1415802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1606" y="762794"/>
            <a:ext cx="7772400" cy="646331"/>
          </a:xfrm>
          <a:prstGeom prst="rect">
            <a:avLst/>
          </a:prstGeom>
        </p:spPr>
        <p:txBody>
          <a:bodyPr wrap="square">
            <a:spAutoFit/>
          </a:bodyPr>
          <a:lstStyle/>
          <a:p>
            <a:endParaRPr lang="lt-LT" dirty="0"/>
          </a:p>
          <a:p>
            <a:pPr algn="ctr"/>
            <a:r>
              <a:rPr lang="lt-LT" b="1" dirty="0"/>
              <a:t>2021 m ataskaita</a:t>
            </a:r>
          </a:p>
        </p:txBody>
      </p:sp>
      <p:graphicFrame>
        <p:nvGraphicFramePr>
          <p:cNvPr id="3" name="Table 2"/>
          <p:cNvGraphicFramePr>
            <a:graphicFrameLocks noGrp="1"/>
          </p:cNvGraphicFramePr>
          <p:nvPr>
            <p:extLst>
              <p:ext uri="{D42A27DB-BD31-4B8C-83A1-F6EECF244321}">
                <p14:modId xmlns:p14="http://schemas.microsoft.com/office/powerpoint/2010/main" val="1425799960"/>
              </p:ext>
            </p:extLst>
          </p:nvPr>
        </p:nvGraphicFramePr>
        <p:xfrm>
          <a:off x="1421604" y="496095"/>
          <a:ext cx="7772402" cy="5817722"/>
        </p:xfrm>
        <a:graphic>
          <a:graphicData uri="http://schemas.openxmlformats.org/drawingml/2006/table">
            <a:tbl>
              <a:tblPr firstRow="1" firstCol="1" bandRow="1">
                <a:tableStyleId>{5C22544A-7EE6-4342-B048-85BDC9FD1C3A}</a:tableStyleId>
              </a:tblPr>
              <a:tblGrid>
                <a:gridCol w="1036592">
                  <a:extLst>
                    <a:ext uri="{9D8B030D-6E8A-4147-A177-3AD203B41FA5}">
                      <a16:colId xmlns:a16="http://schemas.microsoft.com/office/drawing/2014/main" val="20000"/>
                    </a:ext>
                  </a:extLst>
                </a:gridCol>
                <a:gridCol w="1416812">
                  <a:extLst>
                    <a:ext uri="{9D8B030D-6E8A-4147-A177-3AD203B41FA5}">
                      <a16:colId xmlns:a16="http://schemas.microsoft.com/office/drawing/2014/main" val="20001"/>
                    </a:ext>
                  </a:extLst>
                </a:gridCol>
                <a:gridCol w="1036592">
                  <a:extLst>
                    <a:ext uri="{9D8B030D-6E8A-4147-A177-3AD203B41FA5}">
                      <a16:colId xmlns:a16="http://schemas.microsoft.com/office/drawing/2014/main" val="20002"/>
                    </a:ext>
                  </a:extLst>
                </a:gridCol>
                <a:gridCol w="1105291">
                  <a:extLst>
                    <a:ext uri="{9D8B030D-6E8A-4147-A177-3AD203B41FA5}">
                      <a16:colId xmlns:a16="http://schemas.microsoft.com/office/drawing/2014/main" val="20003"/>
                    </a:ext>
                  </a:extLst>
                </a:gridCol>
                <a:gridCol w="1105291">
                  <a:extLst>
                    <a:ext uri="{9D8B030D-6E8A-4147-A177-3AD203B41FA5}">
                      <a16:colId xmlns:a16="http://schemas.microsoft.com/office/drawing/2014/main" val="20004"/>
                    </a:ext>
                  </a:extLst>
                </a:gridCol>
                <a:gridCol w="999182">
                  <a:extLst>
                    <a:ext uri="{9D8B030D-6E8A-4147-A177-3AD203B41FA5}">
                      <a16:colId xmlns:a16="http://schemas.microsoft.com/office/drawing/2014/main" val="20005"/>
                    </a:ext>
                  </a:extLst>
                </a:gridCol>
                <a:gridCol w="1072642">
                  <a:extLst>
                    <a:ext uri="{9D8B030D-6E8A-4147-A177-3AD203B41FA5}">
                      <a16:colId xmlns:a16="http://schemas.microsoft.com/office/drawing/2014/main" val="20006"/>
                    </a:ext>
                  </a:extLst>
                </a:gridCol>
              </a:tblGrid>
              <a:tr h="183117">
                <a:tc rowSpan="2">
                  <a:txBody>
                    <a:bodyPr/>
                    <a:lstStyle/>
                    <a:p>
                      <a:pPr>
                        <a:spcAft>
                          <a:spcPts val="0"/>
                        </a:spcAft>
                      </a:pPr>
                      <a:r>
                        <a:rPr lang="lt-LT" sz="900" kern="50" dirty="0">
                          <a:effectLst/>
                        </a:rPr>
                        <a:t>Eil. Nr.</a:t>
                      </a:r>
                      <a:endParaRPr lang="en-US" sz="900" kern="50" dirty="0">
                        <a:effectLst/>
                        <a:latin typeface="Times New Roman" panose="02020603050405020304" pitchFamily="18" charset="0"/>
                        <a:ea typeface="SimSun" panose="02010600030101010101" pitchFamily="2" charset="-122"/>
                        <a:cs typeface="Mangal"/>
                      </a:endParaRPr>
                    </a:p>
                  </a:txBody>
                  <a:tcPr marL="53482" marR="53482" marT="0" marB="0"/>
                </a:tc>
                <a:tc rowSpan="2">
                  <a:txBody>
                    <a:bodyPr/>
                    <a:lstStyle/>
                    <a:p>
                      <a:pPr>
                        <a:spcAft>
                          <a:spcPts val="0"/>
                        </a:spcAft>
                      </a:pPr>
                      <a:r>
                        <a:rPr lang="lt-LT" sz="900" kern="50" dirty="0">
                          <a:effectLst/>
                        </a:rPr>
                        <a:t>SVP elemento pavadinimas</a:t>
                      </a:r>
                      <a:endParaRPr lang="en-US" sz="900" kern="50" dirty="0">
                        <a:effectLst/>
                        <a:latin typeface="Times New Roman" panose="02020603050405020304" pitchFamily="18" charset="0"/>
                        <a:ea typeface="SimSun" panose="02010600030101010101" pitchFamily="2" charset="-122"/>
                        <a:cs typeface="Mangal"/>
                      </a:endParaRPr>
                    </a:p>
                  </a:txBody>
                  <a:tcPr marL="53482" marR="53482" marT="0" marB="0"/>
                </a:tc>
                <a:tc gridSpan="4">
                  <a:txBody>
                    <a:bodyPr/>
                    <a:lstStyle/>
                    <a:p>
                      <a:pPr algn="ctr">
                        <a:spcAft>
                          <a:spcPts val="0"/>
                        </a:spcAft>
                      </a:pPr>
                      <a:r>
                        <a:rPr lang="lt-LT" sz="900" kern="50">
                          <a:effectLst/>
                        </a:rPr>
                        <a:t>Informacija apie vertinimo kriterijus</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spcAft>
                          <a:spcPts val="0"/>
                        </a:spcAft>
                      </a:pPr>
                      <a:r>
                        <a:rPr lang="lt-LT" sz="900" kern="50">
                          <a:effectLst/>
                        </a:rPr>
                        <a:t>Paaiškinimas</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extLst>
                  <a:ext uri="{0D108BD9-81ED-4DB2-BD59-A6C34878D82A}">
                    <a16:rowId xmlns:a16="http://schemas.microsoft.com/office/drawing/2014/main" val="10000"/>
                  </a:ext>
                </a:extLst>
              </a:tr>
              <a:tr h="549354">
                <a:tc vMerge="1">
                  <a:txBody>
                    <a:bodyPr/>
                    <a:lstStyle/>
                    <a:p>
                      <a:endParaRPr lang="en-US"/>
                    </a:p>
                  </a:txBody>
                  <a:tcPr/>
                </a:tc>
                <a:tc vMerge="1">
                  <a:txBody>
                    <a:bodyPr/>
                    <a:lstStyle/>
                    <a:p>
                      <a:endParaRPr lang="en-US"/>
                    </a:p>
                  </a:txBody>
                  <a:tcPr/>
                </a:tc>
                <a:tc>
                  <a:txBody>
                    <a:bodyPr/>
                    <a:lstStyle/>
                    <a:p>
                      <a:pPr algn="ctr">
                        <a:spcAft>
                          <a:spcPts val="0"/>
                        </a:spcAft>
                      </a:pPr>
                      <a:r>
                        <a:rPr lang="lt-LT" sz="900" kern="50">
                          <a:effectLst/>
                        </a:rPr>
                        <a:t>Kriterijaus pavadinimas</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lgn="ctr">
                        <a:spcAft>
                          <a:spcPts val="0"/>
                        </a:spcAft>
                      </a:pPr>
                      <a:r>
                        <a:rPr lang="lt-LT" sz="900" kern="50">
                          <a:effectLst/>
                        </a:rPr>
                        <a:t>Mato vienetas</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lgn="ctr">
                        <a:spcAft>
                          <a:spcPts val="0"/>
                        </a:spcAft>
                      </a:pPr>
                      <a:r>
                        <a:rPr lang="lt-LT" sz="900" kern="50">
                          <a:effectLst/>
                        </a:rPr>
                        <a:t>Planuota kriterijaus  reikšmė</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lgn="ctr">
                        <a:spcAft>
                          <a:spcPts val="0"/>
                        </a:spcAft>
                      </a:pPr>
                      <a:r>
                        <a:rPr lang="lt-LT" sz="900" kern="50">
                          <a:effectLst/>
                        </a:rPr>
                        <a:t>Pasiekta kriterijaus reikšmė</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vMerge="1">
                  <a:txBody>
                    <a:bodyPr/>
                    <a:lstStyle/>
                    <a:p>
                      <a:endParaRPr lang="en-US"/>
                    </a:p>
                  </a:txBody>
                  <a:tcPr/>
                </a:tc>
                <a:extLst>
                  <a:ext uri="{0D108BD9-81ED-4DB2-BD59-A6C34878D82A}">
                    <a16:rowId xmlns:a16="http://schemas.microsoft.com/office/drawing/2014/main" val="10001"/>
                  </a:ext>
                </a:extLst>
              </a:tr>
              <a:tr h="549354">
                <a:tc>
                  <a:txBody>
                    <a:bodyPr/>
                    <a:lstStyle/>
                    <a:p>
                      <a:pPr>
                        <a:spcAft>
                          <a:spcPts val="0"/>
                        </a:spcAft>
                      </a:pPr>
                      <a:r>
                        <a:rPr lang="lt-LT" sz="900" kern="50">
                          <a:effectLst/>
                        </a:rPr>
                        <a:t>1</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Didinti treniruočių patrauklum</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Naujų mokinių pritraukimas</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dirty="0">
                          <a:effectLst/>
                        </a:rPr>
                        <a:t>vnt</a:t>
                      </a:r>
                      <a:endParaRPr lang="en-US" sz="900" kern="50" dirty="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15</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15 </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 </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extLst>
                  <a:ext uri="{0D108BD9-81ED-4DB2-BD59-A6C34878D82A}">
                    <a16:rowId xmlns:a16="http://schemas.microsoft.com/office/drawing/2014/main" val="10002"/>
                  </a:ext>
                </a:extLst>
              </a:tr>
              <a:tr h="549354">
                <a:tc>
                  <a:txBody>
                    <a:bodyPr/>
                    <a:lstStyle/>
                    <a:p>
                      <a:pPr>
                        <a:spcAft>
                          <a:spcPts val="0"/>
                        </a:spcAft>
                      </a:pPr>
                      <a:r>
                        <a:rPr lang="lt-LT" sz="900" kern="50">
                          <a:effectLst/>
                        </a:rPr>
                        <a:t>2</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Didinti mokyklos žinomumą</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Mokyklos žinomumas, proc.</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proc</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15</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15</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 </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extLst>
                  <a:ext uri="{0D108BD9-81ED-4DB2-BD59-A6C34878D82A}">
                    <a16:rowId xmlns:a16="http://schemas.microsoft.com/office/drawing/2014/main" val="10003"/>
                  </a:ext>
                </a:extLst>
              </a:tr>
              <a:tr h="366237">
                <a:tc>
                  <a:txBody>
                    <a:bodyPr/>
                    <a:lstStyle/>
                    <a:p>
                      <a:pPr>
                        <a:spcAft>
                          <a:spcPts val="0"/>
                        </a:spcAft>
                      </a:pPr>
                      <a:r>
                        <a:rPr lang="lt-LT" sz="900" kern="50">
                          <a:effectLst/>
                        </a:rPr>
                        <a:t>3</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Rengti renginius visuomenei</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Renginių kiekis</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vnt</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2</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2</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 </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extLst>
                  <a:ext uri="{0D108BD9-81ED-4DB2-BD59-A6C34878D82A}">
                    <a16:rowId xmlns:a16="http://schemas.microsoft.com/office/drawing/2014/main" val="10004"/>
                  </a:ext>
                </a:extLst>
              </a:tr>
              <a:tr h="1098708">
                <a:tc>
                  <a:txBody>
                    <a:bodyPr/>
                    <a:lstStyle/>
                    <a:p>
                      <a:pPr>
                        <a:spcAft>
                          <a:spcPts val="0"/>
                        </a:spcAft>
                      </a:pPr>
                      <a:r>
                        <a:rPr lang="lt-LT" sz="900" kern="50">
                          <a:effectLst/>
                        </a:rPr>
                        <a:t>4</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Kelti sportinio meistriškumo lygį</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Mokinių, esančių tarp 10 geriausių sportininkų Lietuvoje, kiekis, vnt.</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vnt</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6</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4</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 </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extLst>
                  <a:ext uri="{0D108BD9-81ED-4DB2-BD59-A6C34878D82A}">
                    <a16:rowId xmlns:a16="http://schemas.microsoft.com/office/drawing/2014/main" val="10005"/>
                  </a:ext>
                </a:extLst>
              </a:tr>
              <a:tr h="1056653">
                <a:tc>
                  <a:txBody>
                    <a:bodyPr/>
                    <a:lstStyle/>
                    <a:p>
                      <a:pPr>
                        <a:spcAft>
                          <a:spcPts val="0"/>
                        </a:spcAft>
                      </a:pPr>
                      <a:r>
                        <a:rPr lang="lt-LT" sz="900" kern="50">
                          <a:effectLst/>
                        </a:rPr>
                        <a:t>5</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Atstovauti Klaipėdos miestui ir Klaipėdos rajonui Lietuvos ir užsienio varžybose</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Sudalyvautų varžybų kiekis</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vnt</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20</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17</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Dėl lėšų trūkumo nesudalyvauta trejose varžybose</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extLst>
                  <a:ext uri="{0D108BD9-81ED-4DB2-BD59-A6C34878D82A}">
                    <a16:rowId xmlns:a16="http://schemas.microsoft.com/office/drawing/2014/main" val="10006"/>
                  </a:ext>
                </a:extLst>
              </a:tr>
              <a:tr h="366237">
                <a:tc>
                  <a:txBody>
                    <a:bodyPr/>
                    <a:lstStyle/>
                    <a:p>
                      <a:pPr>
                        <a:spcAft>
                          <a:spcPts val="0"/>
                        </a:spcAft>
                      </a:pPr>
                      <a:r>
                        <a:rPr lang="lt-LT" sz="900" kern="50">
                          <a:effectLst/>
                        </a:rPr>
                        <a:t>6</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Tobulinti ugdymo procesą</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Įvykdyta/neįvykdyta</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 </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Taip</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Taip</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 </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extLst>
                  <a:ext uri="{0D108BD9-81ED-4DB2-BD59-A6C34878D82A}">
                    <a16:rowId xmlns:a16="http://schemas.microsoft.com/office/drawing/2014/main" val="10007"/>
                  </a:ext>
                </a:extLst>
              </a:tr>
              <a:tr h="549354">
                <a:tc>
                  <a:txBody>
                    <a:bodyPr/>
                    <a:lstStyle/>
                    <a:p>
                      <a:pPr>
                        <a:spcAft>
                          <a:spcPts val="0"/>
                        </a:spcAft>
                      </a:pPr>
                      <a:r>
                        <a:rPr lang="lt-LT" sz="900" kern="50">
                          <a:effectLst/>
                        </a:rPr>
                        <a:t>7</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Didinti trenerių komandą</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Trenerių kiekis</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vnt</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4</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3</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Per mažas dalinis finansavimas</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extLst>
                  <a:ext uri="{0D108BD9-81ED-4DB2-BD59-A6C34878D82A}">
                    <a16:rowId xmlns:a16="http://schemas.microsoft.com/office/drawing/2014/main" val="10008"/>
                  </a:ext>
                </a:extLst>
              </a:tr>
              <a:tr h="366237">
                <a:tc>
                  <a:txBody>
                    <a:bodyPr/>
                    <a:lstStyle/>
                    <a:p>
                      <a:pPr>
                        <a:spcAft>
                          <a:spcPts val="0"/>
                        </a:spcAft>
                      </a:pPr>
                      <a:r>
                        <a:rPr lang="lt-LT" sz="900" kern="50">
                          <a:effectLst/>
                        </a:rPr>
                        <a:t>8</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Efektyviai naudoti lėšas</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Įvykdyta/neįvykdyta</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 </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Taip</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Taip</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 </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extLst>
                  <a:ext uri="{0D108BD9-81ED-4DB2-BD59-A6C34878D82A}">
                    <a16:rowId xmlns:a16="http://schemas.microsoft.com/office/drawing/2014/main" val="10009"/>
                  </a:ext>
                </a:extLst>
              </a:tr>
              <a:tr h="183117">
                <a:tc>
                  <a:txBody>
                    <a:bodyPr/>
                    <a:lstStyle/>
                    <a:p>
                      <a:pPr>
                        <a:spcAft>
                          <a:spcPts val="0"/>
                        </a:spcAft>
                      </a:pPr>
                      <a:r>
                        <a:rPr lang="lt-LT" sz="900" kern="50">
                          <a:effectLst/>
                        </a:rPr>
                        <a:t> </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 </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 </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 </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 </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a:effectLst/>
                        </a:rPr>
                        <a:t> </a:t>
                      </a:r>
                      <a:endParaRPr lang="en-US" sz="900" kern="50">
                        <a:effectLst/>
                        <a:latin typeface="Times New Roman" panose="02020603050405020304" pitchFamily="18" charset="0"/>
                        <a:ea typeface="SimSun" panose="02010600030101010101" pitchFamily="2" charset="-122"/>
                        <a:cs typeface="Mangal"/>
                      </a:endParaRPr>
                    </a:p>
                  </a:txBody>
                  <a:tcPr marL="53482" marR="53482" marT="0" marB="0"/>
                </a:tc>
                <a:tc>
                  <a:txBody>
                    <a:bodyPr/>
                    <a:lstStyle/>
                    <a:p>
                      <a:pPr>
                        <a:spcAft>
                          <a:spcPts val="0"/>
                        </a:spcAft>
                      </a:pPr>
                      <a:r>
                        <a:rPr lang="lt-LT" sz="900" kern="50" dirty="0">
                          <a:effectLst/>
                        </a:rPr>
                        <a:t> </a:t>
                      </a:r>
                      <a:endParaRPr lang="en-US" sz="900" kern="50" dirty="0">
                        <a:effectLst/>
                        <a:latin typeface="Times New Roman" panose="02020603050405020304" pitchFamily="18" charset="0"/>
                        <a:ea typeface="SimSun" panose="02010600030101010101" pitchFamily="2" charset="-122"/>
                        <a:cs typeface="Mangal"/>
                      </a:endParaRPr>
                    </a:p>
                  </a:txBody>
                  <a:tcPr marL="53482" marR="53482" marT="0" marB="0"/>
                </a:tc>
                <a:extLst>
                  <a:ext uri="{0D108BD9-81ED-4DB2-BD59-A6C34878D82A}">
                    <a16:rowId xmlns:a16="http://schemas.microsoft.com/office/drawing/2014/main" val="10010"/>
                  </a:ext>
                </a:extLst>
              </a:tr>
            </a:tbl>
          </a:graphicData>
        </a:graphic>
      </p:graphicFrame>
      <p:sp>
        <p:nvSpPr>
          <p:cNvPr id="4" name="Rectangle 1"/>
          <p:cNvSpPr>
            <a:spLocks noChangeArrowheads="1"/>
          </p:cNvSpPr>
          <p:nvPr/>
        </p:nvSpPr>
        <p:spPr bwMode="auto">
          <a:xfrm>
            <a:off x="1878806" y="-57904"/>
            <a:ext cx="6106318"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12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Informacija apie rezultatus pasiektus įgyvendinant įstaigos 2021 SVP.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269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42D0ADD-EDE9-43B4-8AA2-A281DF1C6C36}"/>
              </a:ext>
            </a:extLst>
          </p:cNvPr>
          <p:cNvSpPr>
            <a:spLocks noGrp="1"/>
          </p:cNvSpPr>
          <p:nvPr>
            <p:ph type="title"/>
          </p:nvPr>
        </p:nvSpPr>
        <p:spPr/>
        <p:txBody>
          <a:bodyPr/>
          <a:lstStyle/>
          <a:p>
            <a:endParaRPr lang="en-US" dirty="0"/>
          </a:p>
        </p:txBody>
      </p:sp>
      <p:sp>
        <p:nvSpPr>
          <p:cNvPr id="3" name="Antrinis pavadinimas 2">
            <a:extLst>
              <a:ext uri="{FF2B5EF4-FFF2-40B4-BE49-F238E27FC236}">
                <a16:creationId xmlns:a16="http://schemas.microsoft.com/office/drawing/2014/main" id="{B4DBE8AD-8B2A-45F1-AE7E-511E9FE5406E}"/>
              </a:ext>
            </a:extLst>
          </p:cNvPr>
          <p:cNvSpPr>
            <a:spLocks noGrp="1"/>
          </p:cNvSpPr>
          <p:nvPr>
            <p:ph type="subTitle"/>
          </p:nvPr>
        </p:nvSpPr>
        <p:spPr>
          <a:xfrm>
            <a:off x="3021806" y="153194"/>
            <a:ext cx="6627994" cy="609600"/>
          </a:xfrm>
        </p:spPr>
        <p:txBody>
          <a:bodyPr/>
          <a:lstStyle/>
          <a:p>
            <a:r>
              <a:rPr lang="lt-LT" dirty="0"/>
              <a:t>2021 M ATASKAITA</a:t>
            </a:r>
            <a:endParaRPr lang="en-US" dirty="0"/>
          </a:p>
        </p:txBody>
      </p:sp>
      <p:sp>
        <p:nvSpPr>
          <p:cNvPr id="4" name="Rectangle 3"/>
          <p:cNvSpPr/>
          <p:nvPr/>
        </p:nvSpPr>
        <p:spPr>
          <a:xfrm>
            <a:off x="2540000" y="2655838"/>
            <a:ext cx="5076825" cy="369332"/>
          </a:xfrm>
          <a:prstGeom prst="rect">
            <a:avLst/>
          </a:prstGeom>
        </p:spPr>
        <p:txBody>
          <a:bodyPr>
            <a:spAutoFit/>
          </a:bodyPr>
          <a:lstStyle/>
          <a:p>
            <a:endParaRPr lang="en-US" dirty="0"/>
          </a:p>
        </p:txBody>
      </p:sp>
      <p:sp>
        <p:nvSpPr>
          <p:cNvPr id="6" name="Rectangle 5"/>
          <p:cNvSpPr/>
          <p:nvPr/>
        </p:nvSpPr>
        <p:spPr>
          <a:xfrm>
            <a:off x="1497806" y="838994"/>
            <a:ext cx="7391400" cy="5355312"/>
          </a:xfrm>
          <a:prstGeom prst="rect">
            <a:avLst/>
          </a:prstGeom>
        </p:spPr>
        <p:txBody>
          <a:bodyPr wrap="square">
            <a:spAutoFit/>
          </a:bodyPr>
          <a:lstStyle/>
          <a:p>
            <a:pPr indent="450215" algn="just">
              <a:spcAft>
                <a:spcPts val="0"/>
              </a:spcAft>
            </a:pPr>
            <a:r>
              <a:rPr lang="lt-LT" kern="50" dirty="0">
                <a:latin typeface="Times New Roman" panose="02020603050405020304" pitchFamily="18" charset="0"/>
                <a:ea typeface="Calibri" panose="020F0502020204030204" pitchFamily="34" charset="0"/>
              </a:rPr>
              <a:t>Klaipėdos krašto buriavimo sporto mokykla „Žiemys“ 2021 pilnai įgyvendinti užsibrėžtus tikslus ir planus bandė rėmėjų ir tėvų pagalba. Jau balandžio mėnesį sportininkai už savo lėšas vyko į buriavimo stovyklą Ispanijoje, kur ruošėsi svarbiausioms atrankinėms varžyboms, kad patekti į LT rinktinę ir atstovauti šalį Europos ar Pasaulio čempionatuose. Dėl per menko finansavimo nebuvo pritraukta naujų jachtų klasių, bei papildomo trenerio, tačiau įvykdyta 1 sporto stovykla mokyklos vaikams, ir naujiems Klaipėdos krašto vaikams supažindinant juos ne tik su buriavimo, bet ir vandenlenčių sportu Drevernoje. Surinkta papildoma trečia pradinukų grupė, kuri iki dabar mokosi buriuoti. Iš viso 2021 m mokyklą lankė 38 sportininkai. Pavasarį padėjome „Optimist“ asociacijai organizuoti atrankines varžybas Drevernoje, kur dalyvavo 47 „Optimist“ jachtos iš visos Lietuvos. Jų metu „Žiemio“ auklėtinis atsirinko į Lietuvos rinktinę ir birželio mėnesį atstovavo Lietuvą Italijoje, Gardos ežere vykusiame Pasaulio čempionate kartu su dar 6 sportininkais iš Lietuvos. Taip pat „Žiemio“ „optimistų“ komanda kartu su treneriu vyko į Gardą treniruotis ir kelti meistriškumo lygį už tėvų lėšas. </a:t>
            </a:r>
          </a:p>
          <a:p>
            <a:pPr indent="450215" algn="just">
              <a:spcAft>
                <a:spcPts val="0"/>
              </a:spcAft>
            </a:pPr>
            <a:r>
              <a:rPr lang="lt-LT" kern="50" dirty="0">
                <a:latin typeface="Times New Roman" panose="02020603050405020304" pitchFamily="18" charset="0"/>
                <a:ea typeface="Calibri" panose="020F0502020204030204" pitchFamily="34" charset="0"/>
              </a:rPr>
              <a:t>Drevernoje surengtos 5 tradicinės varžybas: Sezono atidarymo varžybos, „Limarko“ buriavimo taurė, „Klaipėda Jazz Dancer“ taurė, „Toyota“ buriavimo varžybos, sezono uždarymo varžyboss.</a:t>
            </a:r>
            <a:endParaRPr lang="en-US" sz="1600" kern="5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8745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				2021 ATASKAITA</a:t>
            </a:r>
            <a:endParaRPr lang="en-US" dirty="0"/>
          </a:p>
        </p:txBody>
      </p:sp>
      <p:sp>
        <p:nvSpPr>
          <p:cNvPr id="3" name="Subtitle 2"/>
          <p:cNvSpPr>
            <a:spLocks noGrp="1"/>
          </p:cNvSpPr>
          <p:nvPr>
            <p:ph type="subTitle"/>
          </p:nvPr>
        </p:nvSpPr>
        <p:spPr/>
        <p:txBody>
          <a:bodyPr/>
          <a:lstStyle/>
          <a:p>
            <a:r>
              <a:rPr lang="lt-LT" dirty="0"/>
              <a:t>Lyginant su pandeminiais 2020 metais, 2021 metai buvo aktyvesni ir rezultatyvesni varžybomis, sportininkų pasiekimais. Pritraukta naujų rėmėjų, kurie parėmė tiksline parama sportininkų inventoriaus įsigijimui. Klaipėdos miesto savivaldybės dėka padidinus įstatinį kapitalą ir vadovei radus papildomą rėmėją, įsigytas naujas gelbėjimo kateris treneriui. </a:t>
            </a:r>
            <a:endParaRPr lang="en-US" dirty="0"/>
          </a:p>
          <a:p>
            <a:r>
              <a:rPr lang="lt-LT" dirty="0"/>
              <a:t>2021 m. VšĮ “Žiemys“ direktorė gavo „Metų buriuotojos“ apdovanojimą. Mūsų organizuojamos varžybos Drevernoje taip pat minimos tarp geriausių buriavimo varžybų Lietuvoje. Viena iš jų tapo ir Tarptautine regata. </a:t>
            </a:r>
            <a:endParaRPr lang="en-US" dirty="0"/>
          </a:p>
          <a:p>
            <a:r>
              <a:rPr lang="lt-LT" dirty="0"/>
              <a:t>Liepos mėnesį du „Žiemio“ auklėtiniai parašę motyvacinius laiškus pateko į laivą „Brabander“ ir sudalyvavo Baltic Regata 2021 viename etape nuo Klaipėdos iki Šcecino. </a:t>
            </a:r>
            <a:endParaRPr lang="en-US" dirty="0"/>
          </a:p>
          <a:p>
            <a:r>
              <a:rPr lang="lt-LT" dirty="0"/>
              <a:t>Kartu su studentais iš Lietuvos aukštosios jūreivystės mokyklos ir Klaipėdos jūrų kadetų mokyklos galėjome iš arti stebėti ir dalyvauti naujojo kelto Vardo suteikimo ceremonijoje.</a:t>
            </a:r>
            <a:endParaRPr lang="en-US" dirty="0"/>
          </a:p>
          <a:p>
            <a:r>
              <a:rPr lang="en-US" dirty="0"/>
              <a:t>LBS </a:t>
            </a:r>
            <a:r>
              <a:rPr lang="en-US" dirty="0" err="1"/>
              <a:t>ir</a:t>
            </a:r>
            <a:r>
              <a:rPr lang="en-US" dirty="0"/>
              <a:t> Laser </a:t>
            </a:r>
            <a:r>
              <a:rPr lang="en-US" dirty="0" err="1"/>
              <a:t>jachtų</a:t>
            </a:r>
            <a:r>
              <a:rPr lang="en-US" dirty="0"/>
              <a:t> </a:t>
            </a:r>
            <a:r>
              <a:rPr lang="en-US" dirty="0" err="1"/>
              <a:t>klasės</a:t>
            </a:r>
            <a:r>
              <a:rPr lang="en-US" dirty="0"/>
              <a:t> </a:t>
            </a:r>
            <a:r>
              <a:rPr lang="en-US" dirty="0" err="1"/>
              <a:t>asociacija</a:t>
            </a:r>
            <a:r>
              <a:rPr lang="en-US" dirty="0"/>
              <a:t> </a:t>
            </a:r>
            <a:r>
              <a:rPr lang="en-US" dirty="0" err="1"/>
              <a:t>apdovanojo</a:t>
            </a:r>
            <a:r>
              <a:rPr lang="en-US" dirty="0"/>
              <a:t> </a:t>
            </a:r>
            <a:r>
              <a:rPr lang="en-US" dirty="0" err="1"/>
              <a:t>stipriausius</a:t>
            </a:r>
            <a:r>
              <a:rPr lang="en-US" dirty="0"/>
              <a:t> 2021 m </a:t>
            </a:r>
            <a:r>
              <a:rPr lang="en-US" dirty="0" err="1"/>
              <a:t>sportininkus</a:t>
            </a:r>
            <a:r>
              <a:rPr lang="en-US" dirty="0"/>
              <a:t>. </a:t>
            </a:r>
            <a:r>
              <a:rPr lang="en-US" dirty="0" err="1"/>
              <a:t>Jų</a:t>
            </a:r>
            <a:r>
              <a:rPr lang="en-US" dirty="0"/>
              <a:t> </a:t>
            </a:r>
            <a:r>
              <a:rPr lang="en-US" dirty="0" err="1"/>
              <a:t>tarpe</a:t>
            </a:r>
            <a:r>
              <a:rPr lang="en-US" dirty="0"/>
              <a:t> </a:t>
            </a:r>
            <a:r>
              <a:rPr lang="en-US" dirty="0" err="1"/>
              <a:t>turime</a:t>
            </a:r>
            <a:r>
              <a:rPr lang="en-US" dirty="0"/>
              <a:t> net du </a:t>
            </a:r>
            <a:r>
              <a:rPr lang="en-US" dirty="0" err="1"/>
              <a:t>klaipėdiečius</a:t>
            </a:r>
            <a:r>
              <a:rPr lang="en-US" dirty="0"/>
              <a:t>: </a:t>
            </a:r>
            <a:r>
              <a:rPr lang="en-US" dirty="0" err="1"/>
              <a:t>Emą</a:t>
            </a:r>
            <a:r>
              <a:rPr lang="en-US" dirty="0"/>
              <a:t> </a:t>
            </a:r>
            <a:r>
              <a:rPr lang="en-US" dirty="0" err="1"/>
              <a:t>Kuodytę</a:t>
            </a:r>
            <a:r>
              <a:rPr lang="en-US" dirty="0"/>
              <a:t> (Laser 4.7) </a:t>
            </a:r>
            <a:r>
              <a:rPr lang="en-US" dirty="0" err="1"/>
              <a:t>ir</a:t>
            </a:r>
            <a:r>
              <a:rPr lang="en-US" dirty="0"/>
              <a:t> </a:t>
            </a:r>
            <a:r>
              <a:rPr lang="en-US" dirty="0" err="1"/>
              <a:t>Nojų</a:t>
            </a:r>
            <a:r>
              <a:rPr lang="en-US" dirty="0"/>
              <a:t> </a:t>
            </a:r>
            <a:r>
              <a:rPr lang="en-US" dirty="0" err="1"/>
              <a:t>Bestauską</a:t>
            </a:r>
            <a:r>
              <a:rPr lang="en-US" dirty="0"/>
              <a:t> (Laser Radial).</a:t>
            </a:r>
          </a:p>
          <a:p>
            <a:endParaRPr lang="en-US" dirty="0"/>
          </a:p>
        </p:txBody>
      </p:sp>
    </p:spTree>
    <p:extLst>
      <p:ext uri="{BB962C8B-B14F-4D97-AF65-F5344CB8AC3E}">
        <p14:creationId xmlns:p14="http://schemas.microsoft.com/office/powerpoint/2010/main" val="356754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1406" y="-1599406"/>
            <a:ext cx="9142200" cy="1272240"/>
          </a:xfrm>
        </p:spPr>
        <p:txBody>
          <a:bodyPr/>
          <a:lstStyle/>
          <a:p>
            <a:pPr algn="ctr"/>
            <a:endParaRPr lang="en-US" dirty="0"/>
          </a:p>
        </p:txBody>
      </p:sp>
      <p:sp>
        <p:nvSpPr>
          <p:cNvPr id="4" name="Title 3"/>
          <p:cNvSpPr>
            <a:spLocks noGrp="1"/>
          </p:cNvSpPr>
          <p:nvPr>
            <p:ph type="title"/>
          </p:nvPr>
        </p:nvSpPr>
        <p:spPr>
          <a:xfrm>
            <a:off x="583406" y="305594"/>
            <a:ext cx="9142200" cy="5715000"/>
          </a:xfrm>
        </p:spPr>
        <p:txBody>
          <a:bodyPr/>
          <a:lstStyle/>
          <a:p>
            <a:pPr algn="ctr"/>
            <a:r>
              <a:rPr lang="lt-LT" dirty="0"/>
              <a:t>Dalininkų kapitalas 20</a:t>
            </a:r>
            <a:r>
              <a:rPr lang="en-US" dirty="0"/>
              <a:t>2</a:t>
            </a:r>
            <a:r>
              <a:rPr lang="lt-LT" dirty="0"/>
              <a:t>1 m. iš viso 92816 Eur.</a:t>
            </a:r>
            <a:br>
              <a:rPr lang="en-US" dirty="0"/>
            </a:br>
            <a:r>
              <a:rPr lang="lt-LT" dirty="0"/>
              <a:t>Įstaigos dalininkas:</a:t>
            </a:r>
            <a:br>
              <a:rPr lang="en-US" dirty="0"/>
            </a:br>
            <a:r>
              <a:rPr lang="lt-LT" dirty="0"/>
              <a:t>Klaipėdos miesto savivaldybė, dalininko dalis metų pabaigoje  56262 Eur</a:t>
            </a:r>
            <a:br>
              <a:rPr lang="en-US" dirty="0"/>
            </a:br>
            <a:r>
              <a:rPr lang="lt-LT" dirty="0"/>
              <a:t>Klaipėdos rajono savivaldybė, dalininko dalis metų pabaigoje 14481 Eur</a:t>
            </a:r>
            <a:br>
              <a:rPr lang="en-US" dirty="0"/>
            </a:br>
            <a:r>
              <a:rPr lang="lt-LT" dirty="0"/>
              <a:t>Klaipėdos miesto jūrinis buriuotojų klubas, dalininko dalis metų pabaigoje 22073 Eur</a:t>
            </a:r>
            <a:br>
              <a:rPr lang="en-US" dirty="0"/>
            </a:br>
            <a:r>
              <a:rPr lang="lt-LT" dirty="0"/>
              <a:t>20</a:t>
            </a:r>
            <a:r>
              <a:rPr lang="en-US" dirty="0"/>
              <a:t>2</a:t>
            </a:r>
            <a:r>
              <a:rPr lang="lt-LT" dirty="0"/>
              <a:t>1 m. dirbo 3 treneriai</a:t>
            </a:r>
            <a:r>
              <a:rPr lang="en-US" dirty="0"/>
              <a:t> </a:t>
            </a:r>
            <a:r>
              <a:rPr lang="en-US" dirty="0" err="1"/>
              <a:t>ir</a:t>
            </a:r>
            <a:r>
              <a:rPr lang="lt-LT" dirty="0"/>
              <a:t> direktorė </a:t>
            </a:r>
            <a:br>
              <a:rPr lang="en-US" dirty="0"/>
            </a:br>
            <a:br>
              <a:rPr lang="en-US" dirty="0"/>
            </a:br>
            <a:r>
              <a:rPr lang="lt-LT" b="1" dirty="0"/>
              <a:t>Gautos pajamos:</a:t>
            </a:r>
            <a:br>
              <a:rPr lang="lt-LT" b="1" dirty="0"/>
            </a:br>
            <a:br>
              <a:rPr lang="en-US" dirty="0"/>
            </a:br>
            <a:br>
              <a:rPr lang="en-US" dirty="0"/>
            </a:br>
            <a:br>
              <a:rPr lang="lt-LT" dirty="0"/>
            </a:br>
            <a:br>
              <a:rPr lang="lt-LT" dirty="0"/>
            </a:br>
            <a:br>
              <a:rPr lang="lt-LT" dirty="0"/>
            </a:br>
            <a:endParaRPr lang="en-US" dirty="0"/>
          </a:p>
        </p:txBody>
      </p:sp>
      <p:graphicFrame>
        <p:nvGraphicFramePr>
          <p:cNvPr id="5" name="Table 4"/>
          <p:cNvGraphicFramePr>
            <a:graphicFrameLocks noGrp="1"/>
          </p:cNvGraphicFramePr>
          <p:nvPr/>
        </p:nvGraphicFramePr>
        <p:xfrm>
          <a:off x="1571784" y="3033236"/>
          <a:ext cx="7014845" cy="1787908"/>
        </p:xfrm>
        <a:graphic>
          <a:graphicData uri="http://schemas.openxmlformats.org/drawingml/2006/table">
            <a:tbl>
              <a:tblPr firstRow="1" firstCol="1" bandRow="1">
                <a:tableStyleId>{5C22544A-7EE6-4342-B048-85BDC9FD1C3A}</a:tableStyleId>
              </a:tblPr>
              <a:tblGrid>
                <a:gridCol w="1528445">
                  <a:extLst>
                    <a:ext uri="{9D8B030D-6E8A-4147-A177-3AD203B41FA5}">
                      <a16:colId xmlns:a16="http://schemas.microsoft.com/office/drawing/2014/main" val="20000"/>
                    </a:ext>
                  </a:extLst>
                </a:gridCol>
                <a:gridCol w="2429510">
                  <a:extLst>
                    <a:ext uri="{9D8B030D-6E8A-4147-A177-3AD203B41FA5}">
                      <a16:colId xmlns:a16="http://schemas.microsoft.com/office/drawing/2014/main" val="20001"/>
                    </a:ext>
                  </a:extLst>
                </a:gridCol>
                <a:gridCol w="1528445">
                  <a:extLst>
                    <a:ext uri="{9D8B030D-6E8A-4147-A177-3AD203B41FA5}">
                      <a16:colId xmlns:a16="http://schemas.microsoft.com/office/drawing/2014/main" val="20002"/>
                    </a:ext>
                  </a:extLst>
                </a:gridCol>
                <a:gridCol w="1528445">
                  <a:extLst>
                    <a:ext uri="{9D8B030D-6E8A-4147-A177-3AD203B41FA5}">
                      <a16:colId xmlns:a16="http://schemas.microsoft.com/office/drawing/2014/main" val="20003"/>
                    </a:ext>
                  </a:extLst>
                </a:gridCol>
              </a:tblGrid>
              <a:tr h="0">
                <a:tc rowSpan="2">
                  <a:txBody>
                    <a:bodyPr/>
                    <a:lstStyle/>
                    <a:p>
                      <a:pPr algn="just">
                        <a:spcAft>
                          <a:spcPts val="0"/>
                        </a:spcAft>
                      </a:pPr>
                      <a:r>
                        <a:rPr lang="lt-LT" sz="1200" dirty="0">
                          <a:effectLst/>
                        </a:rPr>
                        <a:t>Eil. Nr.</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algn="just">
                        <a:spcAft>
                          <a:spcPts val="0"/>
                        </a:spcAft>
                      </a:pPr>
                      <a:r>
                        <a:rPr lang="lt-LT" sz="1200">
                          <a:effectLst/>
                        </a:rPr>
                        <a:t>Įstaigos dalininko pavadinimas</a:t>
                      </a:r>
                      <a:endParaRPr lang="en-US"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a:spcAft>
                          <a:spcPts val="0"/>
                        </a:spcAft>
                      </a:pPr>
                      <a:r>
                        <a:rPr lang="lt-LT" sz="1200">
                          <a:effectLst/>
                        </a:rPr>
                        <a:t>Įstaigos dalininko įnašų vertė finansinių metų pabaigoje, Eur</a:t>
                      </a:r>
                      <a:endParaRPr lang="en-US"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vMerge="1">
                  <a:txBody>
                    <a:bodyPr/>
                    <a:lstStyle/>
                    <a:p>
                      <a:endParaRPr lang="en-US"/>
                    </a:p>
                  </a:txBody>
                  <a:tcPr/>
                </a:tc>
                <a:tc>
                  <a:txBody>
                    <a:bodyPr/>
                    <a:lstStyle/>
                    <a:p>
                      <a:pPr algn="ctr">
                        <a:spcAft>
                          <a:spcPts val="0"/>
                        </a:spcAft>
                      </a:pPr>
                      <a:r>
                        <a:rPr lang="lt-LT" sz="1200">
                          <a:effectLst/>
                        </a:rPr>
                        <a:t>2020 m.</a:t>
                      </a:r>
                      <a:endParaRPr lang="en-US" sz="1200">
                        <a:effectLst/>
                      </a:endParaRPr>
                    </a:p>
                    <a:p>
                      <a:pPr algn="ctr">
                        <a:lnSpc>
                          <a:spcPct val="150000"/>
                        </a:lnSpc>
                        <a:spcAft>
                          <a:spcPts val="0"/>
                        </a:spcAft>
                      </a:pPr>
                      <a:r>
                        <a:rPr lang="lt-LT" sz="1200">
                          <a:effectLst/>
                        </a:rPr>
                        <a:t>(praeiti metai)</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lt-LT" sz="1200">
                          <a:effectLst/>
                        </a:rPr>
                        <a:t>2021 m.</a:t>
                      </a:r>
                      <a:endParaRPr lang="en-US" sz="1200">
                        <a:effectLst/>
                      </a:endParaRPr>
                    </a:p>
                    <a:p>
                      <a:pPr algn="ctr">
                        <a:lnSpc>
                          <a:spcPct val="150000"/>
                        </a:lnSpc>
                        <a:spcAft>
                          <a:spcPts val="0"/>
                        </a:spcAft>
                      </a:pPr>
                      <a:r>
                        <a:rPr lang="lt-LT" sz="1200">
                          <a:effectLst/>
                        </a:rPr>
                        <a:t>(ataskaitiniai metai)</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just">
                        <a:lnSpc>
                          <a:spcPct val="150000"/>
                        </a:lnSpc>
                        <a:spcAft>
                          <a:spcPts val="0"/>
                        </a:spcAft>
                      </a:pPr>
                      <a:r>
                        <a:rPr lang="lt-LT" sz="1200">
                          <a:effectLst/>
                        </a:rPr>
                        <a:t>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lt-LT" sz="1200">
                          <a:effectLst/>
                        </a:rPr>
                        <a:t>Klaipėdos miesto savivaldybė</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lt-LT" sz="1200">
                          <a:effectLst/>
                        </a:rPr>
                        <a:t>53562,00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lt-LT" sz="1200">
                          <a:effectLst/>
                        </a:rPr>
                        <a:t>56262,00 Eur</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just">
                        <a:lnSpc>
                          <a:spcPct val="150000"/>
                        </a:lnSpc>
                        <a:spcAft>
                          <a:spcPts val="0"/>
                        </a:spcAft>
                      </a:pPr>
                      <a:r>
                        <a:rPr lang="lt-LT" sz="1200">
                          <a:effectLst/>
                        </a:rPr>
                        <a:t>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lt-LT" sz="1200">
                          <a:effectLst/>
                        </a:rPr>
                        <a:t>Klaipėdos rajono savivaldybė</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lt-LT" sz="1200">
                          <a:effectLst/>
                        </a:rPr>
                        <a:t>14481,00 Eur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lt-LT" sz="1200">
                          <a:effectLst/>
                        </a:rPr>
                        <a:t>14481,00 Eur</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just">
                        <a:lnSpc>
                          <a:spcPct val="150000"/>
                        </a:lnSpc>
                        <a:spcAft>
                          <a:spcPts val="0"/>
                        </a:spcAft>
                      </a:pPr>
                      <a:r>
                        <a:rPr lang="lt-LT" sz="1200" dirty="0">
                          <a:effectLst/>
                        </a:rPr>
                        <a:t>3</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lt-LT" sz="1200">
                          <a:effectLst/>
                        </a:rPr>
                        <a:t>Klaipėdos miesto jūrinis buriuotojų klubas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lt-LT" sz="1200">
                          <a:effectLst/>
                        </a:rPr>
                        <a:t>22073,00 Eur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lt-LT" sz="1200" dirty="0">
                          <a:effectLst/>
                        </a:rPr>
                        <a:t>22073,80 Eur</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0594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                                     2021 M FINANSINĖ SITUACIJA</a:t>
            </a:r>
            <a:endParaRPr lang="en-US" dirty="0"/>
          </a:p>
        </p:txBody>
      </p:sp>
      <p:sp>
        <p:nvSpPr>
          <p:cNvPr id="3" name="Subtitle 2"/>
          <p:cNvSpPr>
            <a:spLocks noGrp="1"/>
          </p:cNvSpPr>
          <p:nvPr>
            <p:ph type="subTitle"/>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26193986"/>
              </p:ext>
            </p:extLst>
          </p:nvPr>
        </p:nvGraphicFramePr>
        <p:xfrm>
          <a:off x="623195" y="2957227"/>
          <a:ext cx="7487882" cy="2338578"/>
        </p:xfrm>
        <a:graphic>
          <a:graphicData uri="http://schemas.openxmlformats.org/drawingml/2006/table">
            <a:tbl>
              <a:tblPr>
                <a:tableStyleId>{5C22544A-7EE6-4342-B048-85BDC9FD1C3A}</a:tableStyleId>
              </a:tblPr>
              <a:tblGrid>
                <a:gridCol w="2383075">
                  <a:extLst>
                    <a:ext uri="{9D8B030D-6E8A-4147-A177-3AD203B41FA5}">
                      <a16:colId xmlns:a16="http://schemas.microsoft.com/office/drawing/2014/main" val="20000"/>
                    </a:ext>
                  </a:extLst>
                </a:gridCol>
                <a:gridCol w="1285114">
                  <a:extLst>
                    <a:ext uri="{9D8B030D-6E8A-4147-A177-3AD203B41FA5}">
                      <a16:colId xmlns:a16="http://schemas.microsoft.com/office/drawing/2014/main" val="20001"/>
                    </a:ext>
                  </a:extLst>
                </a:gridCol>
                <a:gridCol w="1270855">
                  <a:extLst>
                    <a:ext uri="{9D8B030D-6E8A-4147-A177-3AD203B41FA5}">
                      <a16:colId xmlns:a16="http://schemas.microsoft.com/office/drawing/2014/main" val="20002"/>
                    </a:ext>
                  </a:extLst>
                </a:gridCol>
                <a:gridCol w="1274419">
                  <a:extLst>
                    <a:ext uri="{9D8B030D-6E8A-4147-A177-3AD203B41FA5}">
                      <a16:colId xmlns:a16="http://schemas.microsoft.com/office/drawing/2014/main" val="20003"/>
                    </a:ext>
                  </a:extLst>
                </a:gridCol>
                <a:gridCol w="1274419">
                  <a:extLst>
                    <a:ext uri="{9D8B030D-6E8A-4147-A177-3AD203B41FA5}">
                      <a16:colId xmlns:a16="http://schemas.microsoft.com/office/drawing/2014/main" val="20004"/>
                    </a:ext>
                  </a:extLst>
                </a:gridCol>
              </a:tblGrid>
              <a:tr h="200025">
                <a:tc rowSpan="2">
                  <a:txBody>
                    <a:bodyPr/>
                    <a:lstStyle/>
                    <a:p>
                      <a:pPr algn="ctr">
                        <a:lnSpc>
                          <a:spcPct val="115000"/>
                        </a:lnSpc>
                        <a:spcAft>
                          <a:spcPts val="0"/>
                        </a:spcAft>
                      </a:pPr>
                      <a:r>
                        <a:rPr lang="lt-LT" sz="1100">
                          <a:effectLst/>
                        </a:rPr>
                        <a:t>Straipsniai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lt-LT" sz="1200" dirty="0">
                          <a:effectLst/>
                        </a:rPr>
                        <a:t>2020 m.</a:t>
                      </a:r>
                      <a:endParaRPr lang="en-US" sz="1200" dirty="0">
                        <a:effectLst/>
                      </a:endParaRPr>
                    </a:p>
                    <a:p>
                      <a:pPr algn="ctr">
                        <a:lnSpc>
                          <a:spcPct val="115000"/>
                        </a:lnSpc>
                        <a:spcAft>
                          <a:spcPts val="0"/>
                        </a:spcAft>
                      </a:pPr>
                      <a:r>
                        <a:rPr lang="lt-LT" sz="1200" dirty="0">
                          <a:effectLst/>
                        </a:rPr>
                        <a:t>(praeiti metai)</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lnSpc>
                          <a:spcPct val="115000"/>
                        </a:lnSpc>
                        <a:spcAft>
                          <a:spcPts val="0"/>
                        </a:spcAft>
                      </a:pPr>
                      <a:r>
                        <a:rPr lang="lt-LT" sz="1100">
                          <a:effectLst/>
                        </a:rPr>
                        <a:t>2021 m. </a:t>
                      </a:r>
                      <a:endParaRPr lang="en-US" sz="1200">
                        <a:effectLst/>
                      </a:endParaRPr>
                    </a:p>
                    <a:p>
                      <a:pPr algn="ctr">
                        <a:lnSpc>
                          <a:spcPct val="115000"/>
                        </a:lnSpc>
                        <a:spcAft>
                          <a:spcPts val="0"/>
                        </a:spcAft>
                      </a:pPr>
                      <a:r>
                        <a:rPr lang="lt-LT" sz="1200">
                          <a:effectLst/>
                        </a:rPr>
                        <a:t>(ataskaitiniai metai)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200025">
                <a:tc vMerge="1">
                  <a:txBody>
                    <a:bodyPr/>
                    <a:lstStyle/>
                    <a:p>
                      <a:endParaRPr lang="en-US"/>
                    </a:p>
                  </a:txBody>
                  <a:tcPr/>
                </a:tc>
                <a:tc>
                  <a:txBody>
                    <a:bodyPr/>
                    <a:lstStyle/>
                    <a:p>
                      <a:pPr algn="ctr">
                        <a:lnSpc>
                          <a:spcPct val="115000"/>
                        </a:lnSpc>
                        <a:spcAft>
                          <a:spcPts val="0"/>
                        </a:spcAft>
                      </a:pPr>
                      <a:r>
                        <a:rPr lang="lt-LT" sz="1100" dirty="0">
                          <a:effectLst/>
                        </a:rPr>
                        <a:t>Suma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tc>
                <a:tc>
                  <a:txBody>
                    <a:bodyPr/>
                    <a:lstStyle/>
                    <a:p>
                      <a:pPr algn="ctr">
                        <a:lnSpc>
                          <a:spcPct val="115000"/>
                        </a:lnSpc>
                        <a:spcAft>
                          <a:spcPts val="0"/>
                        </a:spcAft>
                      </a:pPr>
                      <a:r>
                        <a:rPr lang="lt-LT" sz="1100">
                          <a:effectLst/>
                        </a:rPr>
                        <a:t>Suma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00050">
                <a:tc>
                  <a:txBody>
                    <a:bodyPr/>
                    <a:lstStyle/>
                    <a:p>
                      <a:pPr>
                        <a:lnSpc>
                          <a:spcPct val="115000"/>
                        </a:lnSpc>
                        <a:spcAft>
                          <a:spcPts val="0"/>
                        </a:spcAft>
                      </a:pPr>
                      <a:r>
                        <a:rPr lang="lt-LT" sz="1100">
                          <a:effectLst/>
                        </a:rPr>
                        <a:t>VEIKLOS PAJAMOS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lt-LT" sz="1200">
                          <a:effectLst/>
                        </a:rPr>
                        <a:t>147791,71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tc>
                <a:tc>
                  <a:txBody>
                    <a:bodyPr/>
                    <a:lstStyle/>
                    <a:p>
                      <a:pPr algn="r">
                        <a:lnSpc>
                          <a:spcPct val="115000"/>
                        </a:lnSpc>
                        <a:spcAft>
                          <a:spcPts val="0"/>
                        </a:spcAft>
                      </a:pPr>
                      <a:r>
                        <a:rPr lang="lt-LT" sz="1200">
                          <a:effectLst/>
                        </a:rPr>
                        <a:t>140684.09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00025">
                <a:tc>
                  <a:txBody>
                    <a:bodyPr/>
                    <a:lstStyle/>
                    <a:p>
                      <a:pPr>
                        <a:lnSpc>
                          <a:spcPct val="115000"/>
                        </a:lnSpc>
                        <a:spcAft>
                          <a:spcPts val="0"/>
                        </a:spcAft>
                      </a:pPr>
                      <a:r>
                        <a:rPr lang="lt-LT" sz="1200">
                          <a:effectLst/>
                        </a:rPr>
                        <a:t>Finansavimo pajamos: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lt-LT" sz="1200">
                          <a:effectLst/>
                        </a:rPr>
                        <a:t>130300,71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tc>
                <a:tc>
                  <a:txBody>
                    <a:bodyPr/>
                    <a:lstStyle/>
                    <a:p>
                      <a:pPr>
                        <a:lnSpc>
                          <a:spcPct val="115000"/>
                        </a:lnSpc>
                        <a:spcAft>
                          <a:spcPts val="0"/>
                        </a:spcAft>
                      </a:pPr>
                      <a:r>
                        <a:rPr lang="lt-LT" sz="1200" dirty="0">
                          <a:effectLst/>
                        </a:rPr>
                        <a:t>         125015,66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00025">
                <a:tc>
                  <a:txBody>
                    <a:bodyPr/>
                    <a:lstStyle/>
                    <a:p>
                      <a:pPr>
                        <a:lnSpc>
                          <a:spcPct val="115000"/>
                        </a:lnSpc>
                        <a:spcAft>
                          <a:spcPts val="0"/>
                        </a:spcAft>
                      </a:pPr>
                      <a:r>
                        <a:rPr lang="lt-LT" sz="1200">
                          <a:effectLst/>
                        </a:rPr>
                        <a:t>Iš valstybės biudžeto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8575" marR="79375" algn="r">
                        <a:lnSpc>
                          <a:spcPct val="115000"/>
                        </a:lnSpc>
                        <a:spcBef>
                          <a:spcPts val="25"/>
                        </a:spcBef>
                        <a:spcAft>
                          <a:spcPts val="0"/>
                        </a:spcAft>
                      </a:pPr>
                      <a:r>
                        <a:rPr lang="lt-LT" sz="1200">
                          <a:effectLst/>
                        </a:rPr>
                        <a:t>17875,66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tc>
                <a:tc>
                  <a:txBody>
                    <a:bodyPr/>
                    <a:lstStyle/>
                    <a:p>
                      <a:pPr marL="76200" marR="60960" algn="r">
                        <a:lnSpc>
                          <a:spcPct val="115000"/>
                        </a:lnSpc>
                        <a:spcBef>
                          <a:spcPts val="25"/>
                        </a:spcBef>
                        <a:spcAft>
                          <a:spcPts val="0"/>
                        </a:spcAft>
                      </a:pPr>
                      <a:r>
                        <a:rPr lang="lt-LT" sz="1200">
                          <a:effectLst/>
                        </a:rPr>
                        <a:t>16758,23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00025">
                <a:tc>
                  <a:txBody>
                    <a:bodyPr/>
                    <a:lstStyle/>
                    <a:p>
                      <a:pPr>
                        <a:lnSpc>
                          <a:spcPct val="115000"/>
                        </a:lnSpc>
                        <a:spcAft>
                          <a:spcPts val="0"/>
                        </a:spcAft>
                      </a:pPr>
                      <a:r>
                        <a:rPr lang="lt-LT" sz="1200">
                          <a:effectLst/>
                        </a:rPr>
                        <a:t>Iš savivaldybių biudžetų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8575" marR="79375" algn="r">
                        <a:lnSpc>
                          <a:spcPct val="115000"/>
                        </a:lnSpc>
                        <a:spcBef>
                          <a:spcPts val="25"/>
                        </a:spcBef>
                        <a:spcAft>
                          <a:spcPts val="0"/>
                        </a:spcAft>
                      </a:pPr>
                      <a:r>
                        <a:rPr lang="lt-LT" sz="1200">
                          <a:effectLst/>
                        </a:rPr>
                        <a:t>89614,71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tc>
                <a:tc>
                  <a:txBody>
                    <a:bodyPr/>
                    <a:lstStyle/>
                    <a:p>
                      <a:pPr marL="76200" marR="60960" algn="r">
                        <a:lnSpc>
                          <a:spcPct val="115000"/>
                        </a:lnSpc>
                        <a:spcBef>
                          <a:spcPts val="25"/>
                        </a:spcBef>
                        <a:spcAft>
                          <a:spcPts val="0"/>
                        </a:spcAft>
                      </a:pPr>
                      <a:r>
                        <a:rPr lang="lt-LT" sz="1200">
                          <a:effectLst/>
                        </a:rPr>
                        <a:t>87977,13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00050">
                <a:tc>
                  <a:txBody>
                    <a:bodyPr/>
                    <a:lstStyle/>
                    <a:p>
                      <a:pPr>
                        <a:lnSpc>
                          <a:spcPct val="115000"/>
                        </a:lnSpc>
                        <a:spcAft>
                          <a:spcPts val="0"/>
                        </a:spcAft>
                      </a:pPr>
                      <a:r>
                        <a:rPr lang="lt-LT" sz="1200">
                          <a:effectLst/>
                        </a:rPr>
                        <a:t>Iš ES, užsienio valstybių ir tarptautinių organizacijų lėšų</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8575" marR="79375" algn="r">
                        <a:lnSpc>
                          <a:spcPct val="115000"/>
                        </a:lnSpc>
                        <a:spcAft>
                          <a:spcPts val="0"/>
                        </a:spcAft>
                      </a:pPr>
                      <a:r>
                        <a:rPr lang="lt-LT" sz="1200">
                          <a:effectLst/>
                        </a:rPr>
                        <a:t>2831,00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dirty="0"/>
                    </a:p>
                  </a:txBody>
                  <a:tcPr marL="68580" marR="68580" marT="0" marB="0" anchor="ctr"/>
                </a:tc>
                <a:tc>
                  <a:txBody>
                    <a:bodyPr/>
                    <a:lstStyle/>
                    <a:p>
                      <a:pPr marL="76200" marR="60960" algn="r">
                        <a:lnSpc>
                          <a:spcPct val="115000"/>
                        </a:lnSpc>
                        <a:spcAft>
                          <a:spcPts val="0"/>
                        </a:spcAft>
                      </a:pPr>
                      <a:r>
                        <a:rPr lang="lt-LT" sz="1200">
                          <a:effectLst/>
                        </a:rPr>
                        <a:t>560,00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06279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0" y="303840"/>
            <a:ext cx="9142200" cy="230312"/>
          </a:xfrm>
        </p:spPr>
        <p:txBody>
          <a:bodyPr/>
          <a:lstStyle/>
          <a:p>
            <a:r>
              <a:rPr lang="lt-LT" dirty="0"/>
              <a:t>2021 M FINANSINĖ SITUACIJA</a:t>
            </a:r>
            <a:endParaRPr lang="en-US" dirty="0"/>
          </a:p>
        </p:txBody>
      </p:sp>
      <p:sp>
        <p:nvSpPr>
          <p:cNvPr id="3" name="Subtitle 2"/>
          <p:cNvSpPr>
            <a:spLocks noGrp="1"/>
          </p:cNvSpPr>
          <p:nvPr>
            <p:ph type="subTitle"/>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16479259"/>
              </p:ext>
            </p:extLst>
          </p:nvPr>
        </p:nvGraphicFramePr>
        <p:xfrm>
          <a:off x="583406" y="610395"/>
          <a:ext cx="7848599" cy="5516882"/>
        </p:xfrm>
        <a:graphic>
          <a:graphicData uri="http://schemas.openxmlformats.org/drawingml/2006/table">
            <a:tbl>
              <a:tblPr>
                <a:tableStyleId>{5C22544A-7EE6-4342-B048-85BDC9FD1C3A}</a:tableStyleId>
              </a:tblPr>
              <a:tblGrid>
                <a:gridCol w="5118818">
                  <a:extLst>
                    <a:ext uri="{9D8B030D-6E8A-4147-A177-3AD203B41FA5}">
                      <a16:colId xmlns:a16="http://schemas.microsoft.com/office/drawing/2014/main" val="20000"/>
                    </a:ext>
                  </a:extLst>
                </a:gridCol>
                <a:gridCol w="2729781">
                  <a:extLst>
                    <a:ext uri="{9D8B030D-6E8A-4147-A177-3AD203B41FA5}">
                      <a16:colId xmlns:a16="http://schemas.microsoft.com/office/drawing/2014/main" val="20001"/>
                    </a:ext>
                  </a:extLst>
                </a:gridCol>
              </a:tblGrid>
              <a:tr h="260444">
                <a:tc>
                  <a:txBody>
                    <a:bodyPr/>
                    <a:lstStyle/>
                    <a:p>
                      <a:pPr>
                        <a:lnSpc>
                          <a:spcPct val="115000"/>
                        </a:lnSpc>
                        <a:spcAft>
                          <a:spcPts val="0"/>
                        </a:spcAft>
                      </a:pPr>
                      <a:r>
                        <a:rPr lang="lt-LT" sz="1200" dirty="0">
                          <a:effectLst/>
                        </a:rPr>
                        <a:t>Iš kitų finansavimo šaltinių</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6200" marR="60960" algn="r">
                        <a:lnSpc>
                          <a:spcPct val="115000"/>
                        </a:lnSpc>
                        <a:spcBef>
                          <a:spcPts val="25"/>
                        </a:spcBef>
                        <a:spcAft>
                          <a:spcPts val="0"/>
                        </a:spcAft>
                      </a:pPr>
                      <a:r>
                        <a:rPr lang="lt-LT" sz="1200">
                          <a:effectLst/>
                        </a:rPr>
                        <a:t>19720,30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60444">
                <a:tc>
                  <a:txBody>
                    <a:bodyPr/>
                    <a:lstStyle/>
                    <a:p>
                      <a:pPr>
                        <a:lnSpc>
                          <a:spcPct val="115000"/>
                        </a:lnSpc>
                        <a:spcAft>
                          <a:spcPts val="0"/>
                        </a:spcAft>
                      </a:pPr>
                      <a:r>
                        <a:rPr lang="lt-LT" sz="1200" dirty="0">
                          <a:effectLst/>
                        </a:rPr>
                        <a:t>Pajamos už suteiktas paslaugas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lt-LT" sz="1200">
                          <a:effectLst/>
                        </a:rPr>
                        <a:t>12486,25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260444">
                <a:tc>
                  <a:txBody>
                    <a:bodyPr/>
                    <a:lstStyle/>
                    <a:p>
                      <a:pPr>
                        <a:lnSpc>
                          <a:spcPct val="115000"/>
                        </a:lnSpc>
                        <a:spcAft>
                          <a:spcPts val="0"/>
                        </a:spcAft>
                      </a:pPr>
                      <a:r>
                        <a:rPr lang="lt-LT" sz="1200">
                          <a:effectLst/>
                        </a:rPr>
                        <a:t>Kitos veiklos pajamos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lt-LT" sz="1200">
                          <a:effectLst/>
                        </a:rPr>
                        <a:t>3182,18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525438">
                <a:tc>
                  <a:txBody>
                    <a:bodyPr/>
                    <a:lstStyle/>
                    <a:p>
                      <a:pPr>
                        <a:lnSpc>
                          <a:spcPct val="115000"/>
                        </a:lnSpc>
                        <a:spcAft>
                          <a:spcPts val="0"/>
                        </a:spcAft>
                      </a:pPr>
                      <a:r>
                        <a:rPr lang="lt-LT" sz="1200">
                          <a:effectLst/>
                        </a:rPr>
                        <a:t>PAGRINDINĖS VEIKLOS SĄNAUDOS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lt-LT" sz="1200">
                          <a:effectLst/>
                        </a:rPr>
                        <a:t>146947.07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25438">
                <a:tc>
                  <a:txBody>
                    <a:bodyPr/>
                    <a:lstStyle/>
                    <a:p>
                      <a:pPr>
                        <a:lnSpc>
                          <a:spcPct val="115000"/>
                        </a:lnSpc>
                        <a:spcAft>
                          <a:spcPts val="0"/>
                        </a:spcAft>
                      </a:pPr>
                      <a:r>
                        <a:rPr lang="lt-LT" sz="1200">
                          <a:effectLst/>
                        </a:rPr>
                        <a:t>Darbo užmokesčio ir socialinio draudimo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lt-LT" sz="1200">
                          <a:effectLst/>
                        </a:rPr>
                        <a:t>89550.88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525438">
                <a:tc>
                  <a:txBody>
                    <a:bodyPr/>
                    <a:lstStyle/>
                    <a:p>
                      <a:pPr>
                        <a:lnSpc>
                          <a:spcPct val="115000"/>
                        </a:lnSpc>
                        <a:spcAft>
                          <a:spcPts val="0"/>
                        </a:spcAft>
                      </a:pPr>
                      <a:r>
                        <a:rPr lang="lt-LT" sz="1200">
                          <a:effectLst/>
                        </a:rPr>
                        <a:t>Nusidėvėjimo ir amortizacijos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6200" marR="60960" algn="r">
                        <a:lnSpc>
                          <a:spcPct val="115000"/>
                        </a:lnSpc>
                        <a:spcBef>
                          <a:spcPts val="35"/>
                        </a:spcBef>
                        <a:spcAft>
                          <a:spcPts val="0"/>
                        </a:spcAft>
                      </a:pPr>
                      <a:r>
                        <a:rPr lang="lt-LT" sz="1200" dirty="0">
                          <a:effectLst/>
                        </a:rPr>
                        <a:t>17155.07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72848">
                <a:tc>
                  <a:txBody>
                    <a:bodyPr/>
                    <a:lstStyle/>
                    <a:p>
                      <a:pPr>
                        <a:lnSpc>
                          <a:spcPct val="115000"/>
                        </a:lnSpc>
                        <a:spcAft>
                          <a:spcPts val="0"/>
                        </a:spcAft>
                      </a:pPr>
                      <a:r>
                        <a:rPr lang="lt-LT" sz="1200">
                          <a:effectLst/>
                        </a:rPr>
                        <a:t>Komunalinių paslaugų ir ryšių</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6200" marR="60960" algn="r">
                        <a:lnSpc>
                          <a:spcPct val="115000"/>
                        </a:lnSpc>
                        <a:spcBef>
                          <a:spcPts val="35"/>
                        </a:spcBef>
                        <a:spcAft>
                          <a:spcPts val="0"/>
                        </a:spcAft>
                      </a:pPr>
                      <a:r>
                        <a:rPr lang="lt-LT" sz="1200">
                          <a:effectLst/>
                        </a:rPr>
                        <a:t>1893.39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60444">
                <a:tc>
                  <a:txBody>
                    <a:bodyPr/>
                    <a:lstStyle/>
                    <a:p>
                      <a:pPr>
                        <a:lnSpc>
                          <a:spcPct val="115000"/>
                        </a:lnSpc>
                        <a:spcAft>
                          <a:spcPts val="0"/>
                        </a:spcAft>
                      </a:pPr>
                      <a:r>
                        <a:rPr lang="lt-LT" sz="1200">
                          <a:effectLst/>
                        </a:rPr>
                        <a:t>Komandiruočių</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6200" marR="60960" algn="r">
                        <a:lnSpc>
                          <a:spcPct val="115000"/>
                        </a:lnSpc>
                        <a:spcBef>
                          <a:spcPts val="35"/>
                        </a:spcBef>
                        <a:spcAft>
                          <a:spcPts val="0"/>
                        </a:spcAft>
                      </a:pPr>
                      <a:r>
                        <a:rPr lang="lt-LT" sz="1200">
                          <a:effectLst/>
                        </a:rPr>
                        <a:t>8048.30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60444">
                <a:tc>
                  <a:txBody>
                    <a:bodyPr/>
                    <a:lstStyle/>
                    <a:p>
                      <a:pPr>
                        <a:lnSpc>
                          <a:spcPct val="115000"/>
                        </a:lnSpc>
                        <a:spcAft>
                          <a:spcPts val="0"/>
                        </a:spcAft>
                      </a:pPr>
                      <a:r>
                        <a:rPr lang="lt-LT" sz="1200">
                          <a:effectLst/>
                        </a:rPr>
                        <a:t>Transporto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6200" marR="60960" algn="r">
                        <a:lnSpc>
                          <a:spcPct val="115000"/>
                        </a:lnSpc>
                        <a:spcBef>
                          <a:spcPts val="35"/>
                        </a:spcBef>
                        <a:spcAft>
                          <a:spcPts val="0"/>
                        </a:spcAft>
                      </a:pPr>
                      <a:r>
                        <a:rPr lang="lt-LT" sz="1200">
                          <a:effectLst/>
                        </a:rPr>
                        <a:t>12750.12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260444">
                <a:tc>
                  <a:txBody>
                    <a:bodyPr/>
                    <a:lstStyle/>
                    <a:p>
                      <a:pPr>
                        <a:lnSpc>
                          <a:spcPct val="115000"/>
                        </a:lnSpc>
                        <a:spcAft>
                          <a:spcPts val="0"/>
                        </a:spcAft>
                      </a:pPr>
                      <a:r>
                        <a:rPr lang="lt-LT" sz="1200">
                          <a:effectLst/>
                        </a:rPr>
                        <a:t>Kvalifikacijos kėlimo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6200" marR="60960" algn="r">
                        <a:lnSpc>
                          <a:spcPct val="115000"/>
                        </a:lnSpc>
                        <a:spcBef>
                          <a:spcPts val="35"/>
                        </a:spcBef>
                        <a:spcAft>
                          <a:spcPts val="0"/>
                        </a:spcAft>
                      </a:pPr>
                      <a:r>
                        <a:rPr lang="lt-LT" sz="1200">
                          <a:effectLst/>
                        </a:rPr>
                        <a:t>29.00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525438">
                <a:tc>
                  <a:txBody>
                    <a:bodyPr/>
                    <a:lstStyle/>
                    <a:p>
                      <a:pPr>
                        <a:lnSpc>
                          <a:spcPct val="115000"/>
                        </a:lnSpc>
                        <a:spcAft>
                          <a:spcPts val="0"/>
                        </a:spcAft>
                      </a:pPr>
                      <a:r>
                        <a:rPr lang="lt-LT" sz="1200">
                          <a:effectLst/>
                        </a:rPr>
                        <a:t>Patalpų remonto ir eksploatavimo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76200" marR="60960" algn="r">
                        <a:lnSpc>
                          <a:spcPct val="115000"/>
                        </a:lnSpc>
                        <a:spcBef>
                          <a:spcPts val="25"/>
                        </a:spcBef>
                        <a:spcAft>
                          <a:spcPts val="0"/>
                        </a:spcAft>
                      </a:pPr>
                      <a:r>
                        <a:rPr lang="lt-LT" sz="1200">
                          <a:effectLst/>
                        </a:rPr>
                        <a:t>97.99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60444">
                <a:tc>
                  <a:txBody>
                    <a:bodyPr/>
                    <a:lstStyle/>
                    <a:p>
                      <a:pPr>
                        <a:lnSpc>
                          <a:spcPct val="115000"/>
                        </a:lnSpc>
                        <a:spcAft>
                          <a:spcPts val="0"/>
                        </a:spcAft>
                      </a:pPr>
                      <a:r>
                        <a:rPr lang="lt-LT" sz="1200">
                          <a:effectLst/>
                        </a:rPr>
                        <a:t>Sunaudotų atsargų</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lt-LT" sz="1200">
                          <a:effectLst/>
                        </a:rPr>
                        <a:t>6062.48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11"/>
                  </a:ext>
                </a:extLst>
              </a:tr>
              <a:tr h="260444">
                <a:tc>
                  <a:txBody>
                    <a:bodyPr/>
                    <a:lstStyle/>
                    <a:p>
                      <a:pPr>
                        <a:lnSpc>
                          <a:spcPct val="115000"/>
                        </a:lnSpc>
                        <a:spcAft>
                          <a:spcPts val="0"/>
                        </a:spcAft>
                      </a:pPr>
                      <a:r>
                        <a:rPr lang="lt-LT" sz="1200">
                          <a:effectLst/>
                        </a:rPr>
                        <a:t>Kitų paslaugų</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lt-LT" sz="1200">
                          <a:effectLst/>
                        </a:rPr>
                        <a:t>11038.98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12"/>
                  </a:ext>
                </a:extLst>
              </a:tr>
              <a:tr h="260444">
                <a:tc>
                  <a:txBody>
                    <a:bodyPr/>
                    <a:lstStyle/>
                    <a:p>
                      <a:pPr>
                        <a:lnSpc>
                          <a:spcPct val="115000"/>
                        </a:lnSpc>
                        <a:spcAft>
                          <a:spcPts val="0"/>
                        </a:spcAft>
                      </a:pPr>
                      <a:r>
                        <a:rPr lang="lt-LT" sz="1200">
                          <a:effectLst/>
                        </a:rPr>
                        <a:t>Kitos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lt-LT" sz="1200">
                          <a:effectLst/>
                        </a:rPr>
                        <a:t>320.86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13"/>
                  </a:ext>
                </a:extLst>
              </a:tr>
              <a:tr h="525438">
                <a:tc>
                  <a:txBody>
                    <a:bodyPr/>
                    <a:lstStyle/>
                    <a:p>
                      <a:pPr>
                        <a:lnSpc>
                          <a:spcPct val="115000"/>
                        </a:lnSpc>
                        <a:spcAft>
                          <a:spcPts val="0"/>
                        </a:spcAft>
                      </a:pPr>
                      <a:r>
                        <a:rPr lang="lt-LT" sz="1200">
                          <a:effectLst/>
                        </a:rPr>
                        <a:t>Finansinės ir investicinės veiklos sąnaudos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lt-LT" sz="1200">
                          <a:effectLst/>
                        </a:rPr>
                        <a:t>32,42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14"/>
                  </a:ext>
                </a:extLst>
              </a:tr>
              <a:tr h="272848">
                <a:tc>
                  <a:txBody>
                    <a:bodyPr/>
                    <a:lstStyle/>
                    <a:p>
                      <a:pPr>
                        <a:lnSpc>
                          <a:spcPct val="115000"/>
                        </a:lnSpc>
                        <a:spcAft>
                          <a:spcPts val="0"/>
                        </a:spcAft>
                      </a:pPr>
                      <a:r>
                        <a:rPr lang="lt-LT" sz="1200">
                          <a:effectLst/>
                        </a:rPr>
                        <a:t>VEIKLOS REZULTATAS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lt-LT" sz="1200" dirty="0">
                          <a:effectLst/>
                        </a:rPr>
                        <a:t>-6295,40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68918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5722</TotalTime>
  <Words>1327</Words>
  <Application>Microsoft Office PowerPoint</Application>
  <PresentationFormat>Pasirinktinai</PresentationFormat>
  <Paragraphs>339</Paragraphs>
  <Slides>15</Slides>
  <Notes>1</Notes>
  <HiddenSlides>0</HiddenSlides>
  <MMClips>0</MMClips>
  <ScaleCrop>false</ScaleCrop>
  <HeadingPairs>
    <vt:vector size="6" baseType="variant">
      <vt:variant>
        <vt:lpstr>Naudojami šriftai</vt:lpstr>
      </vt:variant>
      <vt:variant>
        <vt:i4>7</vt:i4>
      </vt:variant>
      <vt:variant>
        <vt:lpstr>Tema</vt:lpstr>
      </vt:variant>
      <vt:variant>
        <vt:i4>2</vt:i4>
      </vt:variant>
      <vt:variant>
        <vt:lpstr>Skaidrių pavadinimai</vt:lpstr>
      </vt:variant>
      <vt:variant>
        <vt:i4>15</vt:i4>
      </vt:variant>
    </vt:vector>
  </HeadingPairs>
  <TitlesOfParts>
    <vt:vector size="24" baseType="lpstr">
      <vt:lpstr>SimSun</vt:lpstr>
      <vt:lpstr>Arial</vt:lpstr>
      <vt:lpstr>Calibri</vt:lpstr>
      <vt:lpstr>DejaVu Sans</vt:lpstr>
      <vt:lpstr>Mangal</vt:lpstr>
      <vt:lpstr>StarSymbol</vt:lpstr>
      <vt:lpstr>Times New Roman</vt:lpstr>
      <vt:lpstr>Office Theme</vt:lpstr>
      <vt:lpstr>Office Theme</vt:lpstr>
      <vt:lpstr>„PowerPoint“ pateiktis</vt:lpstr>
      <vt:lpstr>„PowerPoint“ pateiktis</vt:lpstr>
      <vt:lpstr>TIKSLAI IR UŽDAVINIAI</vt:lpstr>
      <vt:lpstr>„PowerPoint“ pateiktis</vt:lpstr>
      <vt:lpstr>„PowerPoint“ pateiktis</vt:lpstr>
      <vt:lpstr>    2021 ATASKAITA</vt:lpstr>
      <vt:lpstr>„PowerPoint“ pateiktis</vt:lpstr>
      <vt:lpstr>                                     2021 M FINANSINĖ SITUACIJA</vt:lpstr>
      <vt:lpstr>2021 M FINANSINĖ SITUACIJA</vt:lpstr>
      <vt:lpstr>„PowerPoint“ pateiktis</vt:lpstr>
      <vt:lpstr>„PowerPoint“ pateiktis</vt:lpstr>
      <vt:lpstr>„PowerPoint“ pateiktis</vt:lpstr>
      <vt:lpstr>Stiprybės, Silpnybės, Galimybės bei Grėsmės </vt:lpstr>
      <vt:lpstr>TĖVŲ INDĖLIS Į BURIAVIMĄ</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Mindaugas</dc:creator>
  <cp:lastModifiedBy>Alina Mikalauskė</cp:lastModifiedBy>
  <cp:revision>184</cp:revision>
  <cp:lastPrinted>2017-05-03T13:35:21Z</cp:lastPrinted>
  <dcterms:created xsi:type="dcterms:W3CDTF">2013-12-01T06:34:57Z</dcterms:created>
  <dcterms:modified xsi:type="dcterms:W3CDTF">2022-05-29T14:00:19Z</dcterms:modified>
  <dc:language>lt-LT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Custom</vt:lpwstr>
  </property>
  <property fmtid="{D5CDD505-2E9C-101B-9397-08002B2CF9AE}" pid="9" name="ScaleCrop">
    <vt:bool>false</vt:bool>
  </property>
  <property fmtid="{D5CDD505-2E9C-101B-9397-08002B2CF9AE}" pid="10" name="ShareDoc">
    <vt:bool>false</vt:bool>
  </property>
  <property fmtid="{D5CDD505-2E9C-101B-9397-08002B2CF9AE}" pid="11" name="Slides">
    <vt:i4>24</vt:i4>
  </property>
</Properties>
</file>